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01" r:id="rId2"/>
    <p:sldId id="317" r:id="rId3"/>
    <p:sldId id="279" r:id="rId4"/>
    <p:sldId id="280" r:id="rId5"/>
    <p:sldId id="281" r:id="rId6"/>
    <p:sldId id="282" r:id="rId7"/>
    <p:sldId id="302" r:id="rId8"/>
    <p:sldId id="303" r:id="rId9"/>
    <p:sldId id="304" r:id="rId10"/>
    <p:sldId id="269" r:id="rId11"/>
    <p:sldId id="310" r:id="rId12"/>
    <p:sldId id="311" r:id="rId13"/>
    <p:sldId id="270" r:id="rId14"/>
    <p:sldId id="271" r:id="rId15"/>
    <p:sldId id="272" r:id="rId16"/>
    <p:sldId id="293" r:id="rId17"/>
    <p:sldId id="312" r:id="rId18"/>
    <p:sldId id="294" r:id="rId19"/>
    <p:sldId id="295" r:id="rId20"/>
    <p:sldId id="296" r:id="rId21"/>
    <p:sldId id="319" r:id="rId22"/>
    <p:sldId id="273" r:id="rId23"/>
    <p:sldId id="314" r:id="rId24"/>
    <p:sldId id="275" r:id="rId25"/>
    <p:sldId id="276" r:id="rId26"/>
    <p:sldId id="315" r:id="rId27"/>
    <p:sldId id="313" r:id="rId28"/>
    <p:sldId id="277" r:id="rId29"/>
    <p:sldId id="278" r:id="rId30"/>
    <p:sldId id="297" r:id="rId31"/>
    <p:sldId id="268" r:id="rId32"/>
    <p:sldId id="298" r:id="rId33"/>
    <p:sldId id="318" r:id="rId34"/>
    <p:sldId id="316" r:id="rId35"/>
    <p:sldId id="300" r:id="rId36"/>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65BD"/>
    <a:srgbClr val="FFFF00"/>
    <a:srgbClr val="008000"/>
    <a:srgbClr val="4D7DA5"/>
  </p:clrMru>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429" autoAdjust="0"/>
    <p:restoredTop sz="94660"/>
  </p:normalViewPr>
  <p:slideViewPr>
    <p:cSldViewPr>
      <p:cViewPr>
        <p:scale>
          <a:sx n="66" d="100"/>
          <a:sy n="66" d="100"/>
        </p:scale>
        <p:origin x="-2976" y="-11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5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327" cy="497200"/>
          </a:xfrm>
          <a:prstGeom prst="rect">
            <a:avLst/>
          </a:prstGeom>
        </p:spPr>
        <p:txBody>
          <a:bodyPr vert="horz" lIns="88804" tIns="44402" rIns="88804" bIns="44402"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56343" y="0"/>
            <a:ext cx="2949326" cy="497200"/>
          </a:xfrm>
          <a:prstGeom prst="rect">
            <a:avLst/>
          </a:prstGeom>
        </p:spPr>
        <p:txBody>
          <a:bodyPr vert="horz" lIns="88804" tIns="44402" rIns="88804" bIns="44402" rtlCol="0"/>
          <a:lstStyle>
            <a:lvl1pPr algn="r">
              <a:defRPr sz="1200"/>
            </a:lvl1pPr>
          </a:lstStyle>
          <a:p>
            <a:fld id="{5398F326-704B-451F-B948-FBA88FBB9671}" type="datetimeFigureOut">
              <a:rPr kumimoji="1" lang="ja-JP" altLang="en-US" smtClean="0"/>
              <a:pPr/>
              <a:t>2015/7/27</a:t>
            </a:fld>
            <a:endParaRPr kumimoji="1" lang="ja-JP" altLang="en-US"/>
          </a:p>
        </p:txBody>
      </p:sp>
      <p:sp>
        <p:nvSpPr>
          <p:cNvPr id="4" name="フッター プレースホルダ 3"/>
          <p:cNvSpPr>
            <a:spLocks noGrp="1"/>
          </p:cNvSpPr>
          <p:nvPr>
            <p:ph type="ftr" sz="quarter" idx="2"/>
          </p:nvPr>
        </p:nvSpPr>
        <p:spPr>
          <a:xfrm>
            <a:off x="0" y="9440591"/>
            <a:ext cx="2949327" cy="497199"/>
          </a:xfrm>
          <a:prstGeom prst="rect">
            <a:avLst/>
          </a:prstGeom>
        </p:spPr>
        <p:txBody>
          <a:bodyPr vert="horz" lIns="88804" tIns="44402" rIns="88804" bIns="44402"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56343" y="9440591"/>
            <a:ext cx="2949326" cy="497199"/>
          </a:xfrm>
          <a:prstGeom prst="rect">
            <a:avLst/>
          </a:prstGeom>
        </p:spPr>
        <p:txBody>
          <a:bodyPr vert="horz" lIns="88804" tIns="44402" rIns="88804" bIns="44402" rtlCol="0" anchor="b"/>
          <a:lstStyle>
            <a:lvl1pPr algn="r">
              <a:defRPr sz="1200"/>
            </a:lvl1pPr>
          </a:lstStyle>
          <a:p>
            <a:fld id="{772EA809-A7F1-4EEA-B9D3-BA80F358E90A}"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49787" cy="496967"/>
          </a:xfrm>
          <a:prstGeom prst="rect">
            <a:avLst/>
          </a:prstGeom>
        </p:spPr>
        <p:txBody>
          <a:bodyPr vert="horz" lIns="95668" tIns="47835" rIns="95668" bIns="47835" rtlCol="0"/>
          <a:lstStyle>
            <a:lvl1pPr algn="l">
              <a:defRPr sz="1300"/>
            </a:lvl1pPr>
          </a:lstStyle>
          <a:p>
            <a:endParaRPr kumimoji="1" lang="ja-JP" altLang="en-US"/>
          </a:p>
        </p:txBody>
      </p:sp>
      <p:sp>
        <p:nvSpPr>
          <p:cNvPr id="3" name="日付プレースホルダ 2"/>
          <p:cNvSpPr>
            <a:spLocks noGrp="1"/>
          </p:cNvSpPr>
          <p:nvPr>
            <p:ph type="dt" idx="1"/>
          </p:nvPr>
        </p:nvSpPr>
        <p:spPr>
          <a:xfrm>
            <a:off x="3855838" y="1"/>
            <a:ext cx="2949787" cy="496967"/>
          </a:xfrm>
          <a:prstGeom prst="rect">
            <a:avLst/>
          </a:prstGeom>
        </p:spPr>
        <p:txBody>
          <a:bodyPr vert="horz" lIns="95668" tIns="47835" rIns="95668" bIns="47835" rtlCol="0"/>
          <a:lstStyle>
            <a:lvl1pPr algn="r">
              <a:defRPr sz="1300"/>
            </a:lvl1pPr>
          </a:lstStyle>
          <a:p>
            <a:fld id="{2575CD34-0345-4703-9CED-803301B7D92F}" type="datetimeFigureOut">
              <a:rPr kumimoji="1" lang="ja-JP" altLang="en-US" smtClean="0"/>
              <a:pPr/>
              <a:t>2015/7/27</a:t>
            </a:fld>
            <a:endParaRPr kumimoji="1" lang="ja-JP" altLang="en-US"/>
          </a:p>
        </p:txBody>
      </p:sp>
      <p:sp>
        <p:nvSpPr>
          <p:cNvPr id="4" name="スライド イメージ プレースホルダ 3"/>
          <p:cNvSpPr>
            <a:spLocks noGrp="1" noRot="1" noChangeAspect="1"/>
          </p:cNvSpPr>
          <p:nvPr>
            <p:ph type="sldImg" idx="2"/>
          </p:nvPr>
        </p:nvSpPr>
        <p:spPr>
          <a:xfrm>
            <a:off x="919163" y="744538"/>
            <a:ext cx="4970462" cy="3729037"/>
          </a:xfrm>
          <a:prstGeom prst="rect">
            <a:avLst/>
          </a:prstGeom>
          <a:noFill/>
          <a:ln w="12700">
            <a:solidFill>
              <a:prstClr val="black"/>
            </a:solidFill>
          </a:ln>
        </p:spPr>
        <p:txBody>
          <a:bodyPr vert="horz" lIns="95668" tIns="47835" rIns="95668" bIns="47835" rtlCol="0" anchor="ctr"/>
          <a:lstStyle/>
          <a:p>
            <a:endParaRPr lang="ja-JP" altLang="en-US"/>
          </a:p>
        </p:txBody>
      </p:sp>
      <p:sp>
        <p:nvSpPr>
          <p:cNvPr id="5" name="ノート プレースホルダ 4"/>
          <p:cNvSpPr>
            <a:spLocks noGrp="1"/>
          </p:cNvSpPr>
          <p:nvPr>
            <p:ph type="body" sz="quarter" idx="3"/>
          </p:nvPr>
        </p:nvSpPr>
        <p:spPr>
          <a:xfrm>
            <a:off x="680720" y="4721187"/>
            <a:ext cx="5445760" cy="4472702"/>
          </a:xfrm>
          <a:prstGeom prst="rect">
            <a:avLst/>
          </a:prstGeom>
        </p:spPr>
        <p:txBody>
          <a:bodyPr vert="horz" lIns="95668" tIns="47835" rIns="95668" bIns="47835"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9440647"/>
            <a:ext cx="2949787" cy="496967"/>
          </a:xfrm>
          <a:prstGeom prst="rect">
            <a:avLst/>
          </a:prstGeom>
        </p:spPr>
        <p:txBody>
          <a:bodyPr vert="horz" lIns="95668" tIns="47835" rIns="95668" bIns="47835" rtlCol="0" anchor="b"/>
          <a:lstStyle>
            <a:lvl1pPr algn="l">
              <a:defRPr sz="1300"/>
            </a:lvl1pPr>
          </a:lstStyle>
          <a:p>
            <a:endParaRPr kumimoji="1" lang="ja-JP" altLang="en-US"/>
          </a:p>
        </p:txBody>
      </p:sp>
      <p:sp>
        <p:nvSpPr>
          <p:cNvPr id="7" name="スライド番号プレースホルダ 6"/>
          <p:cNvSpPr>
            <a:spLocks noGrp="1"/>
          </p:cNvSpPr>
          <p:nvPr>
            <p:ph type="sldNum" sz="quarter" idx="5"/>
          </p:nvPr>
        </p:nvSpPr>
        <p:spPr>
          <a:xfrm>
            <a:off x="3855838" y="9440647"/>
            <a:ext cx="2949787" cy="496967"/>
          </a:xfrm>
          <a:prstGeom prst="rect">
            <a:avLst/>
          </a:prstGeom>
        </p:spPr>
        <p:txBody>
          <a:bodyPr vert="horz" lIns="95668" tIns="47835" rIns="95668" bIns="47835" rtlCol="0" anchor="b"/>
          <a:lstStyle>
            <a:lvl1pPr algn="r">
              <a:defRPr sz="1300"/>
            </a:lvl1pPr>
          </a:lstStyle>
          <a:p>
            <a:fld id="{2B381B06-2CAA-4015-B080-862C89E79397}"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4F3B3110-5D62-44A7-845E-ECA21DACD0E1}" type="datetime1">
              <a:rPr kumimoji="1" lang="ja-JP" altLang="en-US" smtClean="0"/>
              <a:t>2015/7/27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015DA91C-4D15-4435-9859-3B313BCC19CD}" type="datetime1">
              <a:rPr kumimoji="1" lang="ja-JP" altLang="en-US" smtClean="0"/>
              <a:t>2015/7/27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9"/>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2F133E4-201B-4122-9CB8-962636E5520D}" type="datetime1">
              <a:rPr kumimoji="1" lang="ja-JP" altLang="en-US" smtClean="0"/>
              <a:t>2015/7/27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AFCF6AD2-B5EE-40BA-A211-8C483BA08982}" type="datetime1">
              <a:rPr kumimoji="1" lang="ja-JP" altLang="en-US" smtClean="0"/>
              <a:t>2015/7/27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a:xfrm>
            <a:off x="7010400" y="-76200"/>
            <a:ext cx="2133600" cy="365125"/>
          </a:xfrm>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28E5606E-43F5-4D9C-A179-B9676860F48A}" type="datetime1">
              <a:rPr kumimoji="1" lang="ja-JP" altLang="en-US" smtClean="0"/>
              <a:t>2015/7/27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11B74CB8-6477-4DAC-ADEE-4E12ED874C60}" type="datetime1">
              <a:rPr kumimoji="1" lang="ja-JP" altLang="en-US" smtClean="0"/>
              <a:t>2015/7/27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19DFFCCC-8213-474A-B0DF-6F18CADD0E7A}" type="datetime1">
              <a:rPr kumimoji="1" lang="ja-JP" altLang="en-US" smtClean="0"/>
              <a:t>2015/7/27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FFFFCF91-F7E2-48FE-B2D5-777076FB1BF8}" type="datetime1">
              <a:rPr kumimoji="1" lang="ja-JP" altLang="en-US" smtClean="0"/>
              <a:t>2015/7/27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D8C4582E-A36E-412D-B6C6-F8FA801EA029}" type="datetime1">
              <a:rPr kumimoji="1" lang="ja-JP" altLang="en-US" smtClean="0"/>
              <a:t>2015/7/27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F8180F14-D1BE-4298-9559-027DFE479815}" type="datetime1">
              <a:rPr kumimoji="1" lang="ja-JP" altLang="en-US" smtClean="0"/>
              <a:t>2015/7/27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1"/>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a:p>
        </p:txBody>
      </p:sp>
      <p:sp>
        <p:nvSpPr>
          <p:cNvPr id="4" name="テキスト プレースホルダ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D2DD0D14-84BD-414F-B8EF-9EB313B6D463}" type="datetime1">
              <a:rPr kumimoji="1" lang="ja-JP" altLang="en-US" smtClean="0"/>
              <a:t>2015/7/27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8E651E9-9C47-45F9-AFF3-BB8A4C89013D}"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A12031-8C5A-463F-8AC4-C858604B0C85}" type="datetime1">
              <a:rPr kumimoji="1" lang="ja-JP" altLang="en-US" smtClean="0"/>
              <a:t>2015/7/27</a:t>
            </a:fld>
            <a:endParaRPr kumimoji="1" lang="ja-JP" altLang="en-US"/>
          </a:p>
        </p:txBody>
      </p:sp>
      <p:sp>
        <p:nvSpPr>
          <p:cNvPr id="5" name="フッター プレースホルダ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E651E9-9C47-45F9-AFF3-BB8A4C89013D}"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6.png"/><Relationship Id="rId7" Type="http://schemas.openxmlformats.org/officeDocument/2006/relationships/image" Target="../media/image30.jpeg"/><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6.gif"/><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5.png"/><Relationship Id="rId4" Type="http://schemas.openxmlformats.org/officeDocument/2006/relationships/image" Target="../media/image5.tiff"/></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6.png"/><Relationship Id="rId4" Type="http://schemas.openxmlformats.org/officeDocument/2006/relationships/image" Target="../media/image5.tiff"/></Relationships>
</file>

<file path=ppt/slides/_rels/slide1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5.tiff"/><Relationship Id="rId7" Type="http://schemas.openxmlformats.org/officeDocument/2006/relationships/image" Target="../media/image4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tiff"/><Relationship Id="rId7" Type="http://schemas.openxmlformats.org/officeDocument/2006/relationships/image" Target="../media/image5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57.tiff"/><Relationship Id="rId5" Type="http://schemas.openxmlformats.org/officeDocument/2006/relationships/image" Target="../media/image36.gif"/><Relationship Id="rId4" Type="http://schemas.openxmlformats.org/officeDocument/2006/relationships/image" Target="../media/image56.tiff"/></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tiff"/><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5" Type="http://schemas.openxmlformats.org/officeDocument/2006/relationships/image" Target="../media/image66.emf"/><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70.emf"/><Relationship Id="rId3" Type="http://schemas.openxmlformats.org/officeDocument/2006/relationships/image" Target="../media/image5.tiff"/><Relationship Id="rId7" Type="http://schemas.openxmlformats.org/officeDocument/2006/relationships/image" Target="../media/image69.emf"/><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jpe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3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6.png"/><Relationship Id="rId7" Type="http://schemas.openxmlformats.org/officeDocument/2006/relationships/image" Target="../media/image78.jpeg"/><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png"/><Relationship Id="rId10" Type="http://schemas.openxmlformats.org/officeDocument/2006/relationships/image" Target="../media/image81.jpeg"/><Relationship Id="rId4" Type="http://schemas.openxmlformats.org/officeDocument/2006/relationships/image" Target="../media/image75.gif"/><Relationship Id="rId9" Type="http://schemas.openxmlformats.org/officeDocument/2006/relationships/image" Target="../media/image80.jpeg"/></Relationships>
</file>

<file path=ppt/slides/_rels/slide3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tiff"/><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7"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5.tiff"/><Relationship Id="rId7"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6.png"/><Relationship Id="rId9" Type="http://schemas.openxmlformats.org/officeDocument/2006/relationships/image" Target="../media/image20.jpeg"/></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5.tiff"/><Relationship Id="rId7"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027228\Desktop\illust_Globe.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79512" y="260648"/>
            <a:ext cx="2808312" cy="2808312"/>
          </a:xfrm>
          <a:prstGeom prst="rect">
            <a:avLst/>
          </a:prstGeom>
          <a:noFill/>
        </p:spPr>
      </p:pic>
      <p:pic>
        <p:nvPicPr>
          <p:cNvPr id="1029" name="Picture 5" descr="C:\Users\027228\Desktop\名称未設定 1のコピー.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563888" y="3501009"/>
            <a:ext cx="5580112" cy="2664296"/>
          </a:xfrm>
          <a:prstGeom prst="rect">
            <a:avLst/>
          </a:prstGeom>
          <a:noFill/>
        </p:spPr>
      </p:pic>
      <p:sp>
        <p:nvSpPr>
          <p:cNvPr id="8" name="テキスト ボックス 7"/>
          <p:cNvSpPr txBox="1"/>
          <p:nvPr/>
        </p:nvSpPr>
        <p:spPr>
          <a:xfrm>
            <a:off x="539552" y="908721"/>
            <a:ext cx="8064896" cy="2800767"/>
          </a:xfrm>
          <a:prstGeom prst="rect">
            <a:avLst/>
          </a:prstGeom>
          <a:noFill/>
          <a:ln>
            <a:noFill/>
          </a:ln>
        </p:spPr>
        <p:txBody>
          <a:bodyPr wrap="square" rtlCol="0">
            <a:spAutoFit/>
          </a:bodyPr>
          <a:lstStyle/>
          <a:p>
            <a:pPr algn="ctr"/>
            <a:r>
              <a:rPr lang="en-US" altLang="ja-JP" sz="4400" dirty="0" smtClean="0">
                <a:solidFill>
                  <a:srgbClr val="002060"/>
                </a:solidFill>
                <a:effectLst>
                  <a:outerShdw blurRad="50800" dist="38100" dir="2700000" algn="tl" rotWithShape="0">
                    <a:prstClr val="black">
                      <a:alpha val="40000"/>
                    </a:prstClr>
                  </a:outerShdw>
                </a:effectLst>
                <a:latin typeface="Century"/>
                <a:ea typeface="ＭＳ 明朝"/>
                <a:cs typeface="Times New Roman"/>
              </a:rPr>
              <a:t>Proposal of the small hydropower planning using the geospatial information</a:t>
            </a:r>
            <a:r>
              <a:rPr lang="ja-JP" altLang="en-US" sz="4400" dirty="0" smtClean="0">
                <a:solidFill>
                  <a:srgbClr val="002060"/>
                </a:solidFill>
                <a:effectLst>
                  <a:outerShdw blurRad="50800" dist="38100" dir="2700000" algn="tl" rotWithShape="0">
                    <a:prstClr val="black">
                      <a:alpha val="40000"/>
                    </a:prstClr>
                  </a:outerShdw>
                </a:effectLst>
                <a:latin typeface="Century"/>
                <a:ea typeface="ＭＳ 明朝"/>
                <a:cs typeface="Times New Roman"/>
              </a:rPr>
              <a:t>　</a:t>
            </a:r>
            <a:r>
              <a:rPr lang="en-US" altLang="ja-JP" sz="4400" dirty="0" smtClean="0">
                <a:solidFill>
                  <a:srgbClr val="002060"/>
                </a:solidFill>
                <a:effectLst>
                  <a:outerShdw blurRad="50800" dist="38100" dir="2700000" algn="tl" rotWithShape="0">
                    <a:prstClr val="black">
                      <a:alpha val="40000"/>
                    </a:prstClr>
                  </a:outerShdw>
                </a:effectLst>
                <a:latin typeface="Century"/>
                <a:ea typeface="ＭＳ 明朝"/>
                <a:cs typeface="Times New Roman"/>
              </a:rPr>
              <a:t>technologies</a:t>
            </a:r>
            <a:endParaRPr kumimoji="1" lang="ja-JP" altLang="en-US" sz="4400" dirty="0">
              <a:solidFill>
                <a:srgbClr val="002060"/>
              </a:solidFill>
            </a:endParaRPr>
          </a:p>
        </p:txBody>
      </p:sp>
      <p:pic>
        <p:nvPicPr>
          <p:cNvPr id="7"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4" cstate="print"/>
          <a:srcRect/>
          <a:stretch>
            <a:fillRect/>
          </a:stretch>
        </p:blipFill>
        <p:spPr bwMode="auto">
          <a:xfrm>
            <a:off x="0" y="5778153"/>
            <a:ext cx="9144000" cy="1079848"/>
          </a:xfrm>
          <a:prstGeom prst="rect">
            <a:avLst/>
          </a:prstGeom>
          <a:noFill/>
        </p:spPr>
      </p:pic>
      <p:sp>
        <p:nvSpPr>
          <p:cNvPr id="6" name="スライド番号プレースホルダ 5"/>
          <p:cNvSpPr>
            <a:spLocks noGrp="1"/>
          </p:cNvSpPr>
          <p:nvPr>
            <p:ph type="sldNum" sz="quarter" idx="12"/>
          </p:nvPr>
        </p:nvSpPr>
        <p:spPr>
          <a:xfrm>
            <a:off x="7010400" y="0"/>
            <a:ext cx="2133600" cy="365125"/>
          </a:xfrm>
        </p:spPr>
        <p:txBody>
          <a:bodyPr/>
          <a:lstStyle/>
          <a:p>
            <a:fld id="{D8E651E9-9C47-45F9-AFF3-BB8A4C89013D}" type="slidenum">
              <a:rPr kumimoji="1" lang="ja-JP" altLang="en-US" smtClean="0"/>
              <a:pPr/>
              <a:t>1</a:t>
            </a:fld>
            <a:endParaRPr kumimoji="1"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868631" y="116632"/>
            <a:ext cx="8229600" cy="864096"/>
          </a:xfrm>
        </p:spPr>
        <p:txBody>
          <a:bodyPr>
            <a:normAutofit/>
          </a:bodyPr>
          <a:lstStyle/>
          <a:p>
            <a:pPr marL="514350" lvl="0" indent="-514350"/>
            <a:r>
              <a:rPr lang="en-US" altLang="ja-JP" dirty="0" smtClean="0"/>
              <a:t>Introduction of AAS</a:t>
            </a:r>
          </a:p>
        </p:txBody>
      </p:sp>
      <p:sp>
        <p:nvSpPr>
          <p:cNvPr id="8" name="正方形/長方形 7"/>
          <p:cNvSpPr/>
          <p:nvPr/>
        </p:nvSpPr>
        <p:spPr>
          <a:xfrm>
            <a:off x="565445" y="1340946"/>
            <a:ext cx="8215371" cy="461665"/>
          </a:xfrm>
          <a:prstGeom prst="rect">
            <a:avLst/>
          </a:prstGeom>
        </p:spPr>
        <p:txBody>
          <a:bodyPr wrap="square">
            <a:spAutoFit/>
          </a:bodyPr>
          <a:lstStyle/>
          <a:p>
            <a:r>
              <a:rPr lang="en-US" sz="2400" dirty="0" smtClean="0"/>
              <a:t>Table of renewable energy of which we give consulting services</a:t>
            </a:r>
            <a:endParaRPr lang="ja-JP" altLang="en-US" sz="2400" dirty="0"/>
          </a:p>
        </p:txBody>
      </p:sp>
      <p:graphicFrame>
        <p:nvGraphicFramePr>
          <p:cNvPr id="10" name="表 9"/>
          <p:cNvGraphicFramePr>
            <a:graphicFrameLocks noGrp="1"/>
          </p:cNvGraphicFramePr>
          <p:nvPr/>
        </p:nvGraphicFramePr>
        <p:xfrm>
          <a:off x="153862" y="1807961"/>
          <a:ext cx="2889881" cy="2250456"/>
        </p:xfrm>
        <a:graphic>
          <a:graphicData uri="http://schemas.openxmlformats.org/drawingml/2006/table">
            <a:tbl>
              <a:tblPr firstRow="1" bandRow="1">
                <a:tableStyleId>{5C22544A-7EE6-4342-B048-85BDC9FD1C3A}</a:tableStyleId>
              </a:tblPr>
              <a:tblGrid>
                <a:gridCol w="2889881"/>
              </a:tblGrid>
              <a:tr h="3351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bg1"/>
                          </a:solidFill>
                          <a:latin typeface="+mn-lt"/>
                          <a:ea typeface="+mn-ea"/>
                          <a:cs typeface="+mn-cs"/>
                        </a:rPr>
                        <a:t>Small and mini hydro power</a:t>
                      </a:r>
                      <a:endParaRPr kumimoji="1" lang="ja-JP" altLang="en-US" sz="1600" dirty="0" smtClean="0">
                        <a:solidFill>
                          <a:schemeClr val="bg1"/>
                        </a:solidFill>
                      </a:endParaRPr>
                    </a:p>
                  </a:txBody>
                  <a:tcPr/>
                </a:tc>
              </a:tr>
              <a:tr h="19151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dk1"/>
                          </a:solidFill>
                          <a:latin typeface="+mn-lt"/>
                          <a:ea typeface="+mn-ea"/>
                          <a:cs typeface="+mn-cs"/>
                        </a:rPr>
                        <a:t>Potential map</a:t>
                      </a:r>
                      <a:endParaRPr kumimoji="1" lang="ja-JP" altLang="en-US" sz="1600" dirty="0" smtClean="0"/>
                    </a:p>
                  </a:txBody>
                  <a:tcPr/>
                </a:tc>
              </a:tr>
            </a:tbl>
          </a:graphicData>
        </a:graphic>
      </p:graphicFrame>
      <p:graphicFrame>
        <p:nvGraphicFramePr>
          <p:cNvPr id="11" name="表 10"/>
          <p:cNvGraphicFramePr>
            <a:graphicFrameLocks noGrp="1"/>
          </p:cNvGraphicFramePr>
          <p:nvPr/>
        </p:nvGraphicFramePr>
        <p:xfrm>
          <a:off x="3170611" y="1807961"/>
          <a:ext cx="2857520" cy="2250456"/>
        </p:xfrm>
        <a:graphic>
          <a:graphicData uri="http://schemas.openxmlformats.org/drawingml/2006/table">
            <a:tbl>
              <a:tblPr firstRow="1" bandRow="1">
                <a:tableStyleId>{5C22544A-7EE6-4342-B048-85BDC9FD1C3A}</a:tableStyleId>
              </a:tblPr>
              <a:tblGrid>
                <a:gridCol w="2857520"/>
              </a:tblGrid>
              <a:tr h="3351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bg1"/>
                          </a:solidFill>
                          <a:latin typeface="+mn-lt"/>
                          <a:ea typeface="+mn-ea"/>
                          <a:cs typeface="+mn-cs"/>
                        </a:rPr>
                        <a:t>On-shore wind farm</a:t>
                      </a:r>
                      <a:endParaRPr kumimoji="1" lang="ja-JP" altLang="en-US" sz="1600" dirty="0" smtClean="0">
                        <a:solidFill>
                          <a:schemeClr val="bg1"/>
                        </a:solidFill>
                      </a:endParaRPr>
                    </a:p>
                  </a:txBody>
                  <a:tcPr/>
                </a:tc>
              </a:tr>
              <a:tr h="19151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dk1"/>
                          </a:solidFill>
                          <a:latin typeface="+mn-lt"/>
                          <a:ea typeface="+mn-ea"/>
                          <a:cs typeface="+mn-cs"/>
                        </a:rPr>
                        <a:t>Wind atlas, Transfer route design, EIA</a:t>
                      </a:r>
                      <a:endParaRPr kumimoji="1" lang="ja-JP" altLang="en-US" sz="1600" dirty="0" smtClean="0"/>
                    </a:p>
                    <a:p>
                      <a:endParaRPr kumimoji="1" lang="ja-JP" altLang="en-US" sz="1800" dirty="0"/>
                    </a:p>
                  </a:txBody>
                  <a:tcPr/>
                </a:tc>
              </a:tr>
            </a:tbl>
          </a:graphicData>
        </a:graphic>
      </p:graphicFrame>
      <p:graphicFrame>
        <p:nvGraphicFramePr>
          <p:cNvPr id="15" name="表 14"/>
          <p:cNvGraphicFramePr>
            <a:graphicFrameLocks noGrp="1"/>
          </p:cNvGraphicFramePr>
          <p:nvPr/>
        </p:nvGraphicFramePr>
        <p:xfrm>
          <a:off x="6149317" y="1807961"/>
          <a:ext cx="2857520" cy="2250456"/>
        </p:xfrm>
        <a:graphic>
          <a:graphicData uri="http://schemas.openxmlformats.org/drawingml/2006/table">
            <a:tbl>
              <a:tblPr firstRow="1" bandRow="1">
                <a:tableStyleId>{5C22544A-7EE6-4342-B048-85BDC9FD1C3A}</a:tableStyleId>
              </a:tblPr>
              <a:tblGrid>
                <a:gridCol w="2857520"/>
              </a:tblGrid>
              <a:tr h="3351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bg1"/>
                          </a:solidFill>
                          <a:latin typeface="+mn-lt"/>
                          <a:ea typeface="+mn-ea"/>
                          <a:cs typeface="+mn-cs"/>
                        </a:rPr>
                        <a:t>Off-shore wind farm</a:t>
                      </a:r>
                      <a:endParaRPr kumimoji="1" lang="ja-JP" altLang="en-US" sz="1600" dirty="0" smtClean="0">
                        <a:solidFill>
                          <a:schemeClr val="bg1"/>
                        </a:solidFill>
                      </a:endParaRPr>
                    </a:p>
                  </a:txBody>
                  <a:tcPr/>
                </a:tc>
              </a:tr>
              <a:tr h="19151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dk1"/>
                          </a:solidFill>
                          <a:latin typeface="+mn-lt"/>
                          <a:ea typeface="+mn-ea"/>
                          <a:cs typeface="+mn-cs"/>
                        </a:rPr>
                        <a:t>Geotechnical survey, Wind atlas, etc. </a:t>
                      </a:r>
                      <a:endParaRPr kumimoji="1" lang="ja-JP" altLang="en-US" sz="1600" dirty="0" smtClean="0"/>
                    </a:p>
                    <a:p>
                      <a:endParaRPr kumimoji="1" lang="ja-JP" altLang="en-US" sz="1600" dirty="0"/>
                    </a:p>
                  </a:txBody>
                  <a:tcPr/>
                </a:tc>
              </a:tr>
            </a:tbl>
          </a:graphicData>
        </a:graphic>
      </p:graphicFrame>
      <p:graphicFrame>
        <p:nvGraphicFramePr>
          <p:cNvPr id="16" name="表 15"/>
          <p:cNvGraphicFramePr>
            <a:graphicFrameLocks noGrp="1"/>
          </p:cNvGraphicFramePr>
          <p:nvPr/>
        </p:nvGraphicFramePr>
        <p:xfrm>
          <a:off x="153862" y="4236853"/>
          <a:ext cx="2901588" cy="2250331"/>
        </p:xfrm>
        <a:graphic>
          <a:graphicData uri="http://schemas.openxmlformats.org/drawingml/2006/table">
            <a:tbl>
              <a:tblPr firstRow="1" bandRow="1">
                <a:tableStyleId>{5C22544A-7EE6-4342-B048-85BDC9FD1C3A}</a:tableStyleId>
              </a:tblPr>
              <a:tblGrid>
                <a:gridCol w="2901588"/>
              </a:tblGrid>
              <a:tr h="406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bg1"/>
                          </a:solidFill>
                          <a:latin typeface="+mn-lt"/>
                          <a:ea typeface="+mn-ea"/>
                          <a:cs typeface="+mn-cs"/>
                        </a:rPr>
                        <a:t>Woody biomass generation</a:t>
                      </a:r>
                      <a:endParaRPr kumimoji="1" lang="ja-JP" altLang="en-US" sz="1600" dirty="0" smtClean="0">
                        <a:solidFill>
                          <a:schemeClr val="bg1"/>
                        </a:solidFill>
                      </a:endParaRPr>
                    </a:p>
                  </a:txBody>
                  <a:tcPr/>
                </a:tc>
              </a:tr>
              <a:tr h="18437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dk1"/>
                          </a:solidFill>
                          <a:latin typeface="+mn-lt"/>
                          <a:ea typeface="+mn-ea"/>
                          <a:cs typeface="+mn-cs"/>
                        </a:rPr>
                        <a:t>Forest resource management</a:t>
                      </a:r>
                      <a:endParaRPr kumimoji="1" lang="ja-JP" altLang="en-US" sz="1600" dirty="0" smtClean="0"/>
                    </a:p>
                    <a:p>
                      <a:endParaRPr kumimoji="1" lang="ja-JP" altLang="en-US" sz="1600" dirty="0"/>
                    </a:p>
                  </a:txBody>
                  <a:tcPr/>
                </a:tc>
              </a:tr>
            </a:tbl>
          </a:graphicData>
        </a:graphic>
      </p:graphicFrame>
      <p:graphicFrame>
        <p:nvGraphicFramePr>
          <p:cNvPr id="17" name="表 16"/>
          <p:cNvGraphicFramePr>
            <a:graphicFrameLocks noGrp="1"/>
          </p:cNvGraphicFramePr>
          <p:nvPr/>
        </p:nvGraphicFramePr>
        <p:xfrm>
          <a:off x="3165275" y="4236853"/>
          <a:ext cx="2857520" cy="2250331"/>
        </p:xfrm>
        <a:graphic>
          <a:graphicData uri="http://schemas.openxmlformats.org/drawingml/2006/table">
            <a:tbl>
              <a:tblPr firstRow="1" bandRow="1">
                <a:tableStyleId>{5C22544A-7EE6-4342-B048-85BDC9FD1C3A}</a:tableStyleId>
              </a:tblPr>
              <a:tblGrid>
                <a:gridCol w="2857520"/>
              </a:tblGrid>
              <a:tr h="406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bg1"/>
                          </a:solidFill>
                          <a:latin typeface="+mn-lt"/>
                          <a:ea typeface="+mn-ea"/>
                          <a:cs typeface="+mn-cs"/>
                        </a:rPr>
                        <a:t>Geothermal generation</a:t>
                      </a:r>
                      <a:endParaRPr kumimoji="1" lang="ja-JP" altLang="en-US" sz="1600" dirty="0" smtClean="0">
                        <a:solidFill>
                          <a:schemeClr val="bg1"/>
                        </a:solidFill>
                      </a:endParaRPr>
                    </a:p>
                  </a:txBody>
                  <a:tcPr/>
                </a:tc>
              </a:tr>
              <a:tr h="18437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sz="1600" kern="1200" dirty="0" smtClean="0">
                          <a:solidFill>
                            <a:schemeClr val="dk1"/>
                          </a:solidFill>
                          <a:latin typeface="+mn-lt"/>
                          <a:ea typeface="+mn-ea"/>
                          <a:cs typeface="+mn-cs"/>
                        </a:rPr>
                        <a:t>Potential map</a:t>
                      </a:r>
                      <a:endParaRPr kumimoji="1" lang="ja-JP" altLang="en-US" sz="1600" dirty="0" smtClean="0"/>
                    </a:p>
                    <a:p>
                      <a:endParaRPr kumimoji="1" lang="ja-JP" altLang="en-US" sz="1600" dirty="0"/>
                    </a:p>
                  </a:txBody>
                  <a:tcPr/>
                </a:tc>
              </a:tr>
            </a:tbl>
          </a:graphicData>
        </a:graphic>
      </p:graphicFrame>
      <p:graphicFrame>
        <p:nvGraphicFramePr>
          <p:cNvPr id="18" name="表 17"/>
          <p:cNvGraphicFramePr>
            <a:graphicFrameLocks noGrp="1"/>
          </p:cNvGraphicFramePr>
          <p:nvPr/>
        </p:nvGraphicFramePr>
        <p:xfrm>
          <a:off x="6154654" y="4236853"/>
          <a:ext cx="2857519" cy="2250331"/>
        </p:xfrm>
        <a:graphic>
          <a:graphicData uri="http://schemas.openxmlformats.org/drawingml/2006/table">
            <a:tbl>
              <a:tblPr firstRow="1" bandRow="1">
                <a:tableStyleId>{5C22544A-7EE6-4342-B048-85BDC9FD1C3A}</a:tableStyleId>
              </a:tblPr>
              <a:tblGrid>
                <a:gridCol w="2857519"/>
              </a:tblGrid>
              <a:tr h="406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rPr>
                        <a:t>Power‐transmission line</a:t>
                      </a:r>
                    </a:p>
                  </a:txBody>
                  <a:tcPr/>
                </a:tc>
              </a:tr>
              <a:tr h="1843738">
                <a:tc>
                  <a:txBody>
                    <a:bodyPr/>
                    <a:lstStyle/>
                    <a:p>
                      <a:r>
                        <a:rPr kumimoji="1" lang="en-US" sz="1600" kern="1200" dirty="0" smtClean="0">
                          <a:solidFill>
                            <a:schemeClr val="dk1"/>
                          </a:solidFill>
                          <a:latin typeface="+mn-lt"/>
                          <a:ea typeface="+mn-ea"/>
                          <a:cs typeface="+mn-cs"/>
                        </a:rPr>
                        <a:t>Route design</a:t>
                      </a:r>
                      <a:endParaRPr kumimoji="1" lang="ja-JP" altLang="en-US" sz="1600" dirty="0"/>
                    </a:p>
                  </a:txBody>
                  <a:tcPr/>
                </a:tc>
              </a:tr>
            </a:tbl>
          </a:graphicData>
        </a:graphic>
      </p:graphicFrame>
      <p:pic>
        <p:nvPicPr>
          <p:cNvPr id="25" name="図 24" descr="a7b5a2cb.jpg"/>
          <p:cNvPicPr>
            <a:picLocks noChangeAspect="1"/>
          </p:cNvPicPr>
          <p:nvPr/>
        </p:nvPicPr>
        <p:blipFill>
          <a:blip r:embed="rId4" cstate="print"/>
          <a:stretch>
            <a:fillRect/>
          </a:stretch>
        </p:blipFill>
        <p:spPr>
          <a:xfrm>
            <a:off x="500034" y="2643182"/>
            <a:ext cx="2214578" cy="1318977"/>
          </a:xfrm>
          <a:prstGeom prst="rect">
            <a:avLst/>
          </a:prstGeom>
        </p:spPr>
      </p:pic>
      <p:pic>
        <p:nvPicPr>
          <p:cNvPr id="27" name="図 26" descr="PN2010050801000665.-.-.CI0003.jpg"/>
          <p:cNvPicPr>
            <a:picLocks noChangeAspect="1"/>
          </p:cNvPicPr>
          <p:nvPr/>
        </p:nvPicPr>
        <p:blipFill>
          <a:blip r:embed="rId5" cstate="print"/>
          <a:stretch>
            <a:fillRect/>
          </a:stretch>
        </p:blipFill>
        <p:spPr>
          <a:xfrm>
            <a:off x="6474062" y="2714620"/>
            <a:ext cx="2286001" cy="1204911"/>
          </a:xfrm>
          <a:prstGeom prst="rect">
            <a:avLst/>
          </a:prstGeom>
        </p:spPr>
      </p:pic>
      <p:pic>
        <p:nvPicPr>
          <p:cNvPr id="29" name="図 28" descr="photo05.jpg"/>
          <p:cNvPicPr>
            <a:picLocks noChangeAspect="1"/>
          </p:cNvPicPr>
          <p:nvPr/>
        </p:nvPicPr>
        <p:blipFill>
          <a:blip r:embed="rId6" cstate="print"/>
          <a:stretch>
            <a:fillRect/>
          </a:stretch>
        </p:blipFill>
        <p:spPr>
          <a:xfrm>
            <a:off x="4415742" y="2813954"/>
            <a:ext cx="1492232" cy="1119174"/>
          </a:xfrm>
          <a:prstGeom prst="rect">
            <a:avLst/>
          </a:prstGeom>
        </p:spPr>
      </p:pic>
      <p:pic>
        <p:nvPicPr>
          <p:cNvPr id="28" name="図 27" descr="04_03_01.jpg"/>
          <p:cNvPicPr>
            <a:picLocks noChangeAspect="1"/>
          </p:cNvPicPr>
          <p:nvPr/>
        </p:nvPicPr>
        <p:blipFill>
          <a:blip r:embed="rId7" cstate="print"/>
          <a:stretch>
            <a:fillRect/>
          </a:stretch>
        </p:blipFill>
        <p:spPr>
          <a:xfrm>
            <a:off x="3286116" y="2815772"/>
            <a:ext cx="1070038" cy="1125726"/>
          </a:xfrm>
          <a:prstGeom prst="rect">
            <a:avLst/>
          </a:prstGeom>
        </p:spPr>
      </p:pic>
      <p:pic>
        <p:nvPicPr>
          <p:cNvPr id="30" name="図 29" descr="image.jpg"/>
          <p:cNvPicPr>
            <a:picLocks noChangeAspect="1"/>
          </p:cNvPicPr>
          <p:nvPr/>
        </p:nvPicPr>
        <p:blipFill>
          <a:blip r:embed="rId8" cstate="print"/>
          <a:stretch>
            <a:fillRect/>
          </a:stretch>
        </p:blipFill>
        <p:spPr>
          <a:xfrm>
            <a:off x="500034" y="5000636"/>
            <a:ext cx="2214578" cy="1381135"/>
          </a:xfrm>
          <a:prstGeom prst="rect">
            <a:avLst/>
          </a:prstGeom>
        </p:spPr>
      </p:pic>
      <p:pic>
        <p:nvPicPr>
          <p:cNvPr id="31" name="図 30" descr="TKY201202140617.jpg"/>
          <p:cNvPicPr>
            <a:picLocks noChangeAspect="1"/>
          </p:cNvPicPr>
          <p:nvPr/>
        </p:nvPicPr>
        <p:blipFill>
          <a:blip r:embed="rId9" cstate="print"/>
          <a:stretch>
            <a:fillRect/>
          </a:stretch>
        </p:blipFill>
        <p:spPr>
          <a:xfrm>
            <a:off x="3500430" y="4959678"/>
            <a:ext cx="2216463" cy="1393370"/>
          </a:xfrm>
          <a:prstGeom prst="rect">
            <a:avLst/>
          </a:prstGeom>
        </p:spPr>
      </p:pic>
      <p:pic>
        <p:nvPicPr>
          <p:cNvPr id="32" name="図 31" descr="kaku_03_01.jpg"/>
          <p:cNvPicPr>
            <a:picLocks noChangeAspect="1"/>
          </p:cNvPicPr>
          <p:nvPr/>
        </p:nvPicPr>
        <p:blipFill>
          <a:blip r:embed="rId10" cstate="print"/>
          <a:stretch>
            <a:fillRect/>
          </a:stretch>
        </p:blipFill>
        <p:spPr>
          <a:xfrm>
            <a:off x="6470346" y="5000635"/>
            <a:ext cx="2214578" cy="1342647"/>
          </a:xfrm>
          <a:prstGeom prst="rect">
            <a:avLst/>
          </a:prstGeom>
        </p:spPr>
      </p:pic>
      <p:sp>
        <p:nvSpPr>
          <p:cNvPr id="20" name="スライド番号プレースホルダ 19"/>
          <p:cNvSpPr>
            <a:spLocks noGrp="1"/>
          </p:cNvSpPr>
          <p:nvPr>
            <p:ph type="sldNum" sz="quarter" idx="12"/>
          </p:nvPr>
        </p:nvSpPr>
        <p:spPr/>
        <p:txBody>
          <a:bodyPr/>
          <a:lstStyle/>
          <a:p>
            <a:fld id="{D8E651E9-9C47-45F9-AFF3-BB8A4C89013D}" type="slidenum">
              <a:rPr kumimoji="1" lang="ja-JP" altLang="en-US" smtClean="0"/>
              <a:pPr/>
              <a:t>10</a:t>
            </a:fld>
            <a:endParaRPr kumimoji="1" lang="ja-JP"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57157" y="982360"/>
            <a:ext cx="5929355" cy="5735052"/>
          </a:xfrm>
          <a:prstGeom prst="rect">
            <a:avLst/>
          </a:prstGeom>
          <a:noFill/>
          <a:ln w="9525">
            <a:noFill/>
            <a:miter lim="800000"/>
            <a:headEnd/>
            <a:tailEnd/>
          </a:ln>
          <a:effectLst/>
        </p:spPr>
      </p:pic>
      <p:pic>
        <p:nvPicPr>
          <p:cNvPr id="6" name="Picture 5" descr="C:\Users\027228\Desktop\名称未設定 1のコピー.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4"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p:cNvSpPr>
            <a:spLocks noGrp="1"/>
          </p:cNvSpPr>
          <p:nvPr>
            <p:ph type="title"/>
          </p:nvPr>
        </p:nvSpPr>
        <p:spPr>
          <a:xfrm>
            <a:off x="683568" y="116632"/>
            <a:ext cx="8229600" cy="864096"/>
          </a:xfrm>
        </p:spPr>
        <p:txBody>
          <a:bodyPr>
            <a:normAutofit/>
          </a:bodyPr>
          <a:lstStyle/>
          <a:p>
            <a:r>
              <a:rPr kumimoji="1" lang="en-US" altLang="ja-JP" dirty="0" smtClean="0"/>
              <a:t>Wind atlas of Japan</a:t>
            </a:r>
            <a:endParaRPr kumimoji="1" lang="ja-JP" altLang="en-US" dirty="0"/>
          </a:p>
        </p:txBody>
      </p:sp>
      <p:pic>
        <p:nvPicPr>
          <p:cNvPr id="3075" name="Picture 3"/>
          <p:cNvPicPr>
            <a:picLocks noChangeAspect="1" noChangeArrowheads="1"/>
          </p:cNvPicPr>
          <p:nvPr/>
        </p:nvPicPr>
        <p:blipFill>
          <a:blip r:embed="rId5" cstate="print"/>
          <a:srcRect/>
          <a:stretch>
            <a:fillRect/>
          </a:stretch>
        </p:blipFill>
        <p:spPr bwMode="auto">
          <a:xfrm>
            <a:off x="6572264" y="2714620"/>
            <a:ext cx="1743762" cy="1785950"/>
          </a:xfrm>
          <a:prstGeom prst="rect">
            <a:avLst/>
          </a:prstGeom>
          <a:noFill/>
          <a:ln w="9525">
            <a:noFill/>
            <a:miter lim="800000"/>
            <a:headEnd/>
            <a:tailEnd/>
          </a:ln>
          <a:effectLst/>
        </p:spPr>
      </p:pic>
      <p:sp>
        <p:nvSpPr>
          <p:cNvPr id="10" name="正方形/長方形 9"/>
          <p:cNvSpPr/>
          <p:nvPr/>
        </p:nvSpPr>
        <p:spPr>
          <a:xfrm>
            <a:off x="428596" y="1142984"/>
            <a:ext cx="1857388" cy="1785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11" name="正方形/長方形 10"/>
          <p:cNvSpPr/>
          <p:nvPr/>
        </p:nvSpPr>
        <p:spPr>
          <a:xfrm>
            <a:off x="6215042" y="2357430"/>
            <a:ext cx="2928958" cy="369332"/>
          </a:xfrm>
          <a:prstGeom prst="rect">
            <a:avLst/>
          </a:prstGeom>
        </p:spPr>
        <p:txBody>
          <a:bodyPr wrap="square">
            <a:spAutoFit/>
          </a:bodyPr>
          <a:lstStyle/>
          <a:p>
            <a:r>
              <a:rPr lang="en-US" dirty="0" smtClean="0"/>
              <a:t>Yea</a:t>
            </a:r>
            <a:r>
              <a:rPr lang="ja-JP" altLang="en-US" dirty="0" err="1" smtClean="0"/>
              <a:t>ｒ</a:t>
            </a:r>
            <a:r>
              <a:rPr lang="en-US" dirty="0" err="1" smtClean="0"/>
              <a:t>ly</a:t>
            </a:r>
            <a:r>
              <a:rPr lang="en-US" dirty="0" smtClean="0"/>
              <a:t> average wind velocity</a:t>
            </a:r>
            <a:endParaRPr lang="ja-JP" altLang="en-US" dirty="0"/>
          </a:p>
        </p:txBody>
      </p:sp>
      <p:pic>
        <p:nvPicPr>
          <p:cNvPr id="15" name="図 14" descr="pics2648.gif"/>
          <p:cNvPicPr>
            <a:picLocks noChangeAspect="1"/>
          </p:cNvPicPr>
          <p:nvPr/>
        </p:nvPicPr>
        <p:blipFill>
          <a:blip r:embed="rId7" cstate="print"/>
          <a:stretch>
            <a:fillRect/>
          </a:stretch>
        </p:blipFill>
        <p:spPr>
          <a:xfrm>
            <a:off x="5357818" y="5429264"/>
            <a:ext cx="642943" cy="428961"/>
          </a:xfrm>
          <a:prstGeom prst="rect">
            <a:avLst/>
          </a:prstGeom>
        </p:spPr>
      </p:pic>
      <p:sp>
        <p:nvSpPr>
          <p:cNvPr id="16" name="テキスト ボックス 15"/>
          <p:cNvSpPr txBox="1"/>
          <p:nvPr/>
        </p:nvSpPr>
        <p:spPr>
          <a:xfrm>
            <a:off x="7812360" y="4077072"/>
            <a:ext cx="576064" cy="369332"/>
          </a:xfrm>
          <a:prstGeom prst="rect">
            <a:avLst/>
          </a:prstGeom>
          <a:solidFill>
            <a:schemeClr val="bg1"/>
          </a:solidFill>
        </p:spPr>
        <p:txBody>
          <a:bodyPr wrap="square" rtlCol="0">
            <a:spAutoFit/>
          </a:bodyPr>
          <a:lstStyle/>
          <a:p>
            <a:r>
              <a:rPr kumimoji="1" lang="ja-JP" altLang="en-US" dirty="0" smtClean="0"/>
              <a:t>～</a:t>
            </a:r>
            <a:endParaRPr kumimoji="1" lang="ja-JP" altLang="en-US" dirty="0"/>
          </a:p>
        </p:txBody>
      </p:sp>
      <p:sp>
        <p:nvSpPr>
          <p:cNvPr id="17" name="スライド番号プレースホルダ 16"/>
          <p:cNvSpPr>
            <a:spLocks noGrp="1"/>
          </p:cNvSpPr>
          <p:nvPr>
            <p:ph type="sldNum" sz="quarter" idx="12"/>
          </p:nvPr>
        </p:nvSpPr>
        <p:spPr/>
        <p:txBody>
          <a:bodyPr/>
          <a:lstStyle/>
          <a:p>
            <a:fld id="{D8E651E9-9C47-45F9-AFF3-BB8A4C89013D}" type="slidenum">
              <a:rPr kumimoji="1" lang="ja-JP" altLang="en-US" smtClean="0"/>
              <a:pPr/>
              <a:t>11</a:t>
            </a:fld>
            <a:endParaRPr kumimoji="1" lang="ja-JP"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再エネPJ室\アクアパワー東北\馬越石発電所イメージ.png"/>
          <p:cNvPicPr>
            <a:picLocks noChangeAspect="1" noChangeArrowheads="1"/>
          </p:cNvPicPr>
          <p:nvPr/>
        </p:nvPicPr>
        <p:blipFill>
          <a:blip r:embed="rId2" cstate="print"/>
          <a:srcRect t="4093" b="4486"/>
          <a:stretch>
            <a:fillRect/>
          </a:stretch>
        </p:blipFill>
        <p:spPr bwMode="auto">
          <a:xfrm>
            <a:off x="500034" y="1180935"/>
            <a:ext cx="5286412" cy="5534213"/>
          </a:xfrm>
          <a:prstGeom prst="rect">
            <a:avLst/>
          </a:prstGeom>
          <a:noFill/>
        </p:spPr>
      </p:pic>
      <p:pic>
        <p:nvPicPr>
          <p:cNvPr id="6" name="Picture 5" descr="C:\Users\027228\Desktop\名称未設定 1のコピー.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4"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827584" y="116632"/>
            <a:ext cx="8229600" cy="864096"/>
          </a:xfrm>
        </p:spPr>
        <p:txBody>
          <a:bodyPr>
            <a:normAutofit/>
          </a:bodyPr>
          <a:lstStyle/>
          <a:p>
            <a:r>
              <a:rPr kumimoji="1" lang="en-US" altLang="ja-JP" sz="4000" dirty="0" err="1" smtClean="0"/>
              <a:t>Magoishi</a:t>
            </a:r>
            <a:r>
              <a:rPr kumimoji="1" lang="en-US" altLang="ja-JP" sz="4000" dirty="0" smtClean="0"/>
              <a:t> small hydropower station</a:t>
            </a:r>
            <a:endParaRPr kumimoji="1" lang="ja-JP" altLang="en-US" sz="4000" dirty="0"/>
          </a:p>
        </p:txBody>
      </p:sp>
      <p:sp>
        <p:nvSpPr>
          <p:cNvPr id="8" name="テキスト ボックス 7"/>
          <p:cNvSpPr txBox="1"/>
          <p:nvPr/>
        </p:nvSpPr>
        <p:spPr>
          <a:xfrm>
            <a:off x="2967026" y="1190982"/>
            <a:ext cx="1247784" cy="307777"/>
          </a:xfrm>
          <a:prstGeom prst="rect">
            <a:avLst/>
          </a:prstGeom>
          <a:noFill/>
        </p:spPr>
        <p:txBody>
          <a:bodyPr wrap="square" rtlCol="0">
            <a:spAutoFit/>
          </a:bodyPr>
          <a:lstStyle/>
          <a:p>
            <a:r>
              <a:rPr kumimoji="1" lang="en-US" altLang="ja-JP" sz="1400" dirty="0" err="1" smtClean="0"/>
              <a:t>Pondage</a:t>
            </a:r>
            <a:r>
              <a:rPr kumimoji="1" lang="en-US" altLang="ja-JP" sz="1400" dirty="0" smtClean="0"/>
              <a:t> Dam</a:t>
            </a:r>
            <a:endParaRPr kumimoji="1" lang="ja-JP" altLang="en-US" sz="1400" dirty="0"/>
          </a:p>
        </p:txBody>
      </p:sp>
      <p:sp>
        <p:nvSpPr>
          <p:cNvPr id="9" name="テキスト ボックス 8"/>
          <p:cNvSpPr txBox="1"/>
          <p:nvPr/>
        </p:nvSpPr>
        <p:spPr>
          <a:xfrm>
            <a:off x="300992" y="2423526"/>
            <a:ext cx="1913554" cy="307777"/>
          </a:xfrm>
          <a:prstGeom prst="rect">
            <a:avLst/>
          </a:prstGeom>
          <a:noFill/>
        </p:spPr>
        <p:txBody>
          <a:bodyPr wrap="square" rtlCol="0">
            <a:spAutoFit/>
          </a:bodyPr>
          <a:lstStyle/>
          <a:p>
            <a:r>
              <a:rPr kumimoji="1" lang="en-US" altLang="ja-JP" sz="1400" dirty="0" smtClean="0"/>
              <a:t>Water Treatment Plant</a:t>
            </a:r>
            <a:endParaRPr kumimoji="1" lang="ja-JP" altLang="en-US" sz="1400" dirty="0"/>
          </a:p>
        </p:txBody>
      </p:sp>
      <p:sp>
        <p:nvSpPr>
          <p:cNvPr id="10" name="テキスト ボックス 9"/>
          <p:cNvSpPr txBox="1"/>
          <p:nvPr/>
        </p:nvSpPr>
        <p:spPr>
          <a:xfrm>
            <a:off x="1071538" y="4262816"/>
            <a:ext cx="2105040" cy="307777"/>
          </a:xfrm>
          <a:prstGeom prst="rect">
            <a:avLst/>
          </a:prstGeom>
          <a:noFill/>
        </p:spPr>
        <p:txBody>
          <a:bodyPr wrap="square" rtlCol="0">
            <a:spAutoFit/>
          </a:bodyPr>
          <a:lstStyle/>
          <a:p>
            <a:r>
              <a:rPr kumimoji="1" lang="en-US" altLang="ja-JP" sz="1400" dirty="0" smtClean="0"/>
              <a:t>Head</a:t>
            </a:r>
            <a:endParaRPr kumimoji="1" lang="ja-JP" altLang="en-US" sz="1400" dirty="0"/>
          </a:p>
        </p:txBody>
      </p:sp>
      <p:sp>
        <p:nvSpPr>
          <p:cNvPr id="11" name="正方形/長方形 10"/>
          <p:cNvSpPr/>
          <p:nvPr/>
        </p:nvSpPr>
        <p:spPr>
          <a:xfrm>
            <a:off x="943902" y="4191378"/>
            <a:ext cx="142876" cy="428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984992" y="5905890"/>
            <a:ext cx="1199174" cy="307777"/>
          </a:xfrm>
          <a:prstGeom prst="rect">
            <a:avLst/>
          </a:prstGeom>
          <a:noFill/>
        </p:spPr>
        <p:txBody>
          <a:bodyPr wrap="square" rtlCol="0">
            <a:spAutoFit/>
          </a:bodyPr>
          <a:lstStyle/>
          <a:p>
            <a:r>
              <a:rPr kumimoji="1" lang="en-US" altLang="ja-JP" sz="1400" dirty="0" smtClean="0"/>
              <a:t>Control Tank</a:t>
            </a:r>
            <a:endParaRPr kumimoji="1" lang="ja-JP" altLang="en-US" sz="1400" dirty="0"/>
          </a:p>
        </p:txBody>
      </p:sp>
      <p:sp>
        <p:nvSpPr>
          <p:cNvPr id="16" name="テキスト ボックス 15"/>
          <p:cNvSpPr txBox="1"/>
          <p:nvPr/>
        </p:nvSpPr>
        <p:spPr>
          <a:xfrm>
            <a:off x="4929190" y="5405824"/>
            <a:ext cx="1714512" cy="307777"/>
          </a:xfrm>
          <a:prstGeom prst="rect">
            <a:avLst/>
          </a:prstGeom>
          <a:noFill/>
        </p:spPr>
        <p:txBody>
          <a:bodyPr wrap="square" rtlCol="0">
            <a:spAutoFit/>
          </a:bodyPr>
          <a:lstStyle/>
          <a:p>
            <a:r>
              <a:rPr kumimoji="1" lang="en-US" altLang="ja-JP" sz="1400" dirty="0" smtClean="0"/>
              <a:t>Water Supply Tank</a:t>
            </a:r>
            <a:endParaRPr kumimoji="1" lang="ja-JP" altLang="en-US" sz="1400" dirty="0"/>
          </a:p>
        </p:txBody>
      </p:sp>
      <p:sp>
        <p:nvSpPr>
          <p:cNvPr id="17" name="テキスト ボックス 16"/>
          <p:cNvSpPr txBox="1"/>
          <p:nvPr/>
        </p:nvSpPr>
        <p:spPr>
          <a:xfrm>
            <a:off x="3071802" y="3428420"/>
            <a:ext cx="2000264" cy="307777"/>
          </a:xfrm>
          <a:prstGeom prst="rect">
            <a:avLst/>
          </a:prstGeom>
          <a:solidFill>
            <a:srgbClr val="FF0000"/>
          </a:solidFill>
        </p:spPr>
        <p:txBody>
          <a:bodyPr wrap="square" rtlCol="0">
            <a:spAutoFit/>
          </a:bodyPr>
          <a:lstStyle/>
          <a:p>
            <a:pPr algn="ctr"/>
            <a:r>
              <a:rPr lang="en-US" altLang="ja-JP" sz="1400" dirty="0" smtClean="0">
                <a:solidFill>
                  <a:schemeClr val="bg1"/>
                </a:solidFill>
              </a:rPr>
              <a:t>Water power generator</a:t>
            </a:r>
            <a:endParaRPr kumimoji="1" lang="ja-JP" altLang="en-US" sz="1400" dirty="0">
              <a:solidFill>
                <a:schemeClr val="bg1"/>
              </a:solidFill>
            </a:endParaRPr>
          </a:p>
        </p:txBody>
      </p:sp>
      <p:pic>
        <p:nvPicPr>
          <p:cNvPr id="4099" name="Picture 3" descr="F:\■再エネPJ室\アクアパワー東北\1407高区写真\★140703\★P1040353.JPG"/>
          <p:cNvPicPr>
            <a:picLocks noChangeAspect="1" noChangeArrowheads="1"/>
          </p:cNvPicPr>
          <p:nvPr/>
        </p:nvPicPr>
        <p:blipFill>
          <a:blip r:embed="rId6" cstate="print"/>
          <a:srcRect/>
          <a:stretch>
            <a:fillRect/>
          </a:stretch>
        </p:blipFill>
        <p:spPr bwMode="auto">
          <a:xfrm>
            <a:off x="5286380" y="1857364"/>
            <a:ext cx="3643338" cy="2732226"/>
          </a:xfrm>
          <a:prstGeom prst="rect">
            <a:avLst/>
          </a:prstGeom>
          <a:noFill/>
        </p:spPr>
      </p:pic>
      <p:sp>
        <p:nvSpPr>
          <p:cNvPr id="18" name="スライド番号プレースホルダ 17"/>
          <p:cNvSpPr>
            <a:spLocks noGrp="1"/>
          </p:cNvSpPr>
          <p:nvPr>
            <p:ph type="sldNum" sz="quarter" idx="12"/>
          </p:nvPr>
        </p:nvSpPr>
        <p:spPr/>
        <p:txBody>
          <a:bodyPr/>
          <a:lstStyle/>
          <a:p>
            <a:fld id="{D8E651E9-9C47-45F9-AFF3-BB8A4C89013D}" type="slidenum">
              <a:rPr kumimoji="1" lang="ja-JP" altLang="en-US" smtClean="0"/>
              <a:pPr/>
              <a:t>12</a:t>
            </a:fld>
            <a:endParaRPr kumimoji="1" lang="ja-JP"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descr="pikopika.jpg"/>
          <p:cNvPicPr>
            <a:picLocks noChangeAspect="1"/>
          </p:cNvPicPr>
          <p:nvPr/>
        </p:nvPicPr>
        <p:blipFill>
          <a:blip r:embed="rId2" cstate="print"/>
          <a:srcRect t="5298" b="7781"/>
          <a:stretch>
            <a:fillRect/>
          </a:stretch>
        </p:blipFill>
        <p:spPr>
          <a:xfrm>
            <a:off x="4572000" y="3857629"/>
            <a:ext cx="3071835" cy="2239895"/>
          </a:xfrm>
          <a:prstGeom prst="rect">
            <a:avLst/>
          </a:prstGeom>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155088" y="1428736"/>
            <a:ext cx="8858280" cy="769441"/>
          </a:xfrm>
          <a:prstGeom prst="rect">
            <a:avLst/>
          </a:prstGeom>
        </p:spPr>
        <p:txBody>
          <a:bodyPr wrap="square">
            <a:spAutoFit/>
          </a:bodyPr>
          <a:lstStyle/>
          <a:p>
            <a:r>
              <a:rPr lang="en-US" altLang="ja-JP" sz="2400" b="1" dirty="0" smtClean="0">
                <a:solidFill>
                  <a:srgbClr val="1D65BD"/>
                </a:solidFill>
              </a:rPr>
              <a:t>JICA PROJECT</a:t>
            </a:r>
            <a:r>
              <a:rPr lang="ja-JP" altLang="en-US" sz="2400" b="1" dirty="0" smtClean="0">
                <a:solidFill>
                  <a:srgbClr val="1D65BD"/>
                </a:solidFill>
              </a:rPr>
              <a:t>　（</a:t>
            </a:r>
            <a:r>
              <a:rPr lang="en-US" altLang="ja-JP" sz="2400" b="1" dirty="0" smtClean="0">
                <a:solidFill>
                  <a:srgbClr val="1D65BD"/>
                </a:solidFill>
              </a:rPr>
              <a:t>2014.2</a:t>
            </a:r>
            <a:r>
              <a:rPr lang="ja-JP" altLang="en-US" sz="2400" b="1" dirty="0" smtClean="0">
                <a:solidFill>
                  <a:srgbClr val="1D65BD"/>
                </a:solidFill>
              </a:rPr>
              <a:t>～</a:t>
            </a:r>
            <a:r>
              <a:rPr lang="en-US" altLang="ja-JP" sz="2400" b="1" dirty="0" smtClean="0">
                <a:solidFill>
                  <a:srgbClr val="1D65BD"/>
                </a:solidFill>
              </a:rPr>
              <a:t>2015.1</a:t>
            </a:r>
            <a:r>
              <a:rPr lang="ja-JP" altLang="en-US" sz="2400" b="1" dirty="0" smtClean="0">
                <a:solidFill>
                  <a:srgbClr val="1D65BD"/>
                </a:solidFill>
              </a:rPr>
              <a:t>）</a:t>
            </a:r>
            <a:endParaRPr lang="en-US" altLang="ja-JP" sz="2400" b="1" dirty="0" smtClean="0">
              <a:solidFill>
                <a:srgbClr val="1D65BD"/>
              </a:solidFill>
            </a:endParaRPr>
          </a:p>
          <a:p>
            <a:r>
              <a:rPr lang="en-US" altLang="ja-JP" dirty="0" smtClean="0"/>
              <a:t>  </a:t>
            </a:r>
            <a:r>
              <a:rPr lang="en-US" altLang="ja-JP" sz="2000" u="sng" dirty="0" smtClean="0"/>
              <a:t>Survey on the Promotion of Sustainable Rural Electrification by Micro Hydro Power</a:t>
            </a:r>
            <a:endParaRPr lang="ja-JP" altLang="en-US" sz="2000" u="sng" dirty="0"/>
          </a:p>
        </p:txBody>
      </p:sp>
      <p:sp>
        <p:nvSpPr>
          <p:cNvPr id="9" name="正方形/長方形 8"/>
          <p:cNvSpPr/>
          <p:nvPr/>
        </p:nvSpPr>
        <p:spPr>
          <a:xfrm>
            <a:off x="428597" y="2285993"/>
            <a:ext cx="8715404" cy="1508105"/>
          </a:xfrm>
          <a:prstGeom prst="rect">
            <a:avLst/>
          </a:prstGeom>
        </p:spPr>
        <p:txBody>
          <a:bodyPr wrap="square">
            <a:spAutoFit/>
          </a:bodyPr>
          <a:lstStyle/>
          <a:p>
            <a:r>
              <a:rPr lang="ja-JP" altLang="en-US" sz="2000" dirty="0" smtClean="0"/>
              <a:t>（</a:t>
            </a:r>
            <a:r>
              <a:rPr lang="en-US" sz="2000" dirty="0" smtClean="0"/>
              <a:t>Investigation contents</a:t>
            </a:r>
            <a:r>
              <a:rPr lang="ja-JP" altLang="en-US" sz="2000" dirty="0" smtClean="0"/>
              <a:t>）</a:t>
            </a:r>
            <a:endParaRPr lang="en-US" altLang="ja-JP" sz="2000" dirty="0" smtClean="0"/>
          </a:p>
          <a:p>
            <a:r>
              <a:rPr lang="ja-JP" altLang="en-US" dirty="0" smtClean="0"/>
              <a:t>　　・</a:t>
            </a:r>
            <a:r>
              <a:rPr lang="en-US" dirty="0" smtClean="0"/>
              <a:t>Fitness of the Japanese m</a:t>
            </a:r>
            <a:r>
              <a:rPr lang="en-US" altLang="ja-JP" dirty="0" smtClean="0"/>
              <a:t>icro hydro</a:t>
            </a:r>
            <a:r>
              <a:rPr lang="en-US" dirty="0" smtClean="0"/>
              <a:t>‐turbine system in Myanmar</a:t>
            </a:r>
            <a:endParaRPr lang="en-US" sz="1600" dirty="0" smtClean="0"/>
          </a:p>
          <a:p>
            <a:r>
              <a:rPr lang="ja-JP" altLang="en-US" dirty="0" smtClean="0"/>
              <a:t>　　・</a:t>
            </a:r>
            <a:r>
              <a:rPr lang="en-US" altLang="ja-JP" dirty="0" smtClean="0"/>
              <a:t>Proper place of Micro Hydro Power in Myanmar</a:t>
            </a:r>
            <a:endParaRPr lang="en-US" altLang="ja-JP" sz="1600" dirty="0" smtClean="0"/>
          </a:p>
          <a:p>
            <a:r>
              <a:rPr lang="ja-JP" altLang="en-US" dirty="0" smtClean="0"/>
              <a:t>　　・</a:t>
            </a:r>
            <a:r>
              <a:rPr lang="en-US" altLang="ja-JP" dirty="0" smtClean="0"/>
              <a:t>Hearing investigation in the farm village which is not electrified </a:t>
            </a:r>
            <a:endParaRPr lang="en-US" sz="1600" dirty="0" smtClean="0"/>
          </a:p>
          <a:p>
            <a:r>
              <a:rPr lang="ja-JP" altLang="en-US" dirty="0" smtClean="0"/>
              <a:t>　　・</a:t>
            </a:r>
            <a:r>
              <a:rPr lang="en-US" altLang="ja-JP" dirty="0" smtClean="0"/>
              <a:t>Marketing Research</a:t>
            </a:r>
            <a:endParaRPr lang="ja-JP" altLang="en-US" dirty="0"/>
          </a:p>
        </p:txBody>
      </p:sp>
      <p:pic>
        <p:nvPicPr>
          <p:cNvPr id="11" name="図 10" descr="CIMG3078.jpg"/>
          <p:cNvPicPr>
            <a:picLocks noChangeAspect="1"/>
          </p:cNvPicPr>
          <p:nvPr/>
        </p:nvPicPr>
        <p:blipFill>
          <a:blip r:embed="rId5" cstate="print"/>
          <a:stretch>
            <a:fillRect/>
          </a:stretch>
        </p:blipFill>
        <p:spPr>
          <a:xfrm>
            <a:off x="1214415" y="3857629"/>
            <a:ext cx="3000364" cy="2250273"/>
          </a:xfrm>
          <a:prstGeom prst="rect">
            <a:avLst/>
          </a:prstGeom>
        </p:spPr>
      </p:pic>
      <p:sp>
        <p:nvSpPr>
          <p:cNvPr id="15" name="正方形/長方形 14"/>
          <p:cNvSpPr/>
          <p:nvPr/>
        </p:nvSpPr>
        <p:spPr>
          <a:xfrm>
            <a:off x="2786049" y="6143644"/>
            <a:ext cx="3738396" cy="369332"/>
          </a:xfrm>
          <a:prstGeom prst="rect">
            <a:avLst/>
          </a:prstGeom>
        </p:spPr>
        <p:txBody>
          <a:bodyPr wrap="none">
            <a:spAutoFit/>
          </a:bodyPr>
          <a:lstStyle/>
          <a:p>
            <a:r>
              <a:rPr lang="en-US" dirty="0" smtClean="0"/>
              <a:t>Japanese m</a:t>
            </a:r>
            <a:r>
              <a:rPr lang="en-US" altLang="ja-JP" dirty="0" smtClean="0"/>
              <a:t>icro hydro</a:t>
            </a:r>
            <a:r>
              <a:rPr lang="en-US" dirty="0" smtClean="0"/>
              <a:t>‐turbine system</a:t>
            </a:r>
            <a:endParaRPr lang="ja-JP" altLang="en-US" dirty="0"/>
          </a:p>
        </p:txBody>
      </p:sp>
      <p:sp>
        <p:nvSpPr>
          <p:cNvPr id="16" name="正方形/長方形 15"/>
          <p:cNvSpPr/>
          <p:nvPr/>
        </p:nvSpPr>
        <p:spPr>
          <a:xfrm>
            <a:off x="1214414" y="5715016"/>
            <a:ext cx="1587166" cy="369332"/>
          </a:xfrm>
          <a:prstGeom prst="rect">
            <a:avLst/>
          </a:prstGeom>
        </p:spPr>
        <p:txBody>
          <a:bodyPr wrap="none">
            <a:spAutoFit/>
          </a:bodyPr>
          <a:lstStyle/>
          <a:p>
            <a:r>
              <a:rPr lang="en-US" altLang="ja-JP" dirty="0" smtClean="0">
                <a:solidFill>
                  <a:schemeClr val="bg1"/>
                </a:solidFill>
              </a:rPr>
              <a:t>Low head Type</a:t>
            </a:r>
            <a:endParaRPr lang="ja-JP" altLang="en-US" dirty="0">
              <a:solidFill>
                <a:schemeClr val="bg1"/>
              </a:solidFill>
            </a:endParaRPr>
          </a:p>
        </p:txBody>
      </p:sp>
      <p:sp>
        <p:nvSpPr>
          <p:cNvPr id="17" name="正方形/長方形 16"/>
          <p:cNvSpPr/>
          <p:nvPr/>
        </p:nvSpPr>
        <p:spPr>
          <a:xfrm>
            <a:off x="6357951" y="5715016"/>
            <a:ext cx="1283493" cy="369332"/>
          </a:xfrm>
          <a:prstGeom prst="rect">
            <a:avLst/>
          </a:prstGeom>
        </p:spPr>
        <p:txBody>
          <a:bodyPr wrap="none">
            <a:spAutoFit/>
          </a:bodyPr>
          <a:lstStyle/>
          <a:p>
            <a:r>
              <a:rPr lang="en-US" altLang="ja-JP" dirty="0" smtClean="0">
                <a:solidFill>
                  <a:schemeClr val="bg1"/>
                </a:solidFill>
              </a:rPr>
              <a:t>Handy Type</a:t>
            </a:r>
            <a:endParaRPr lang="ja-JP" altLang="en-US" dirty="0">
              <a:solidFill>
                <a:schemeClr val="bg1"/>
              </a:solidFill>
            </a:endParaRPr>
          </a:p>
        </p:txBody>
      </p:sp>
      <p:sp>
        <p:nvSpPr>
          <p:cNvPr id="18" name="スライド番号プレースホルダ 17"/>
          <p:cNvSpPr>
            <a:spLocks noGrp="1"/>
          </p:cNvSpPr>
          <p:nvPr>
            <p:ph type="sldNum" sz="quarter" idx="12"/>
          </p:nvPr>
        </p:nvSpPr>
        <p:spPr/>
        <p:txBody>
          <a:bodyPr/>
          <a:lstStyle/>
          <a:p>
            <a:fld id="{D8E651E9-9C47-45F9-AFF3-BB8A4C89013D}" type="slidenum">
              <a:rPr kumimoji="1" lang="ja-JP" altLang="en-US" smtClean="0"/>
              <a:pPr/>
              <a:t>13</a:t>
            </a:fld>
            <a:endParaRPr kumimoji="1" lang="ja-JP"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The places where we carried out field investigations</a:t>
            </a:r>
            <a:endParaRPr lang="ja-JP" altLang="en-US" u="sng" dirty="0"/>
          </a:p>
        </p:txBody>
      </p:sp>
      <p:pic>
        <p:nvPicPr>
          <p:cNvPr id="1026" name="Picture 2"/>
          <p:cNvPicPr>
            <a:picLocks noChangeAspect="1" noChangeArrowheads="1"/>
          </p:cNvPicPr>
          <p:nvPr/>
        </p:nvPicPr>
        <p:blipFill>
          <a:blip r:embed="rId4" cstate="print"/>
          <a:srcRect t="29824" r="22931" b="5613"/>
          <a:stretch>
            <a:fillRect/>
          </a:stretch>
        </p:blipFill>
        <p:spPr bwMode="auto">
          <a:xfrm>
            <a:off x="428598" y="1571612"/>
            <a:ext cx="4071965" cy="5143536"/>
          </a:xfrm>
          <a:prstGeom prst="rect">
            <a:avLst/>
          </a:prstGeom>
          <a:noFill/>
          <a:ln w="9525">
            <a:noFill/>
            <a:miter lim="800000"/>
            <a:headEnd/>
            <a:tailEnd/>
          </a:ln>
          <a:effectLst/>
        </p:spPr>
      </p:pic>
      <p:cxnSp>
        <p:nvCxnSpPr>
          <p:cNvPr id="39" name="直線コネクタ 38"/>
          <p:cNvCxnSpPr/>
          <p:nvPr/>
        </p:nvCxnSpPr>
        <p:spPr>
          <a:xfrm rot="5400000" flipH="1" flipV="1">
            <a:off x="3357554" y="1857364"/>
            <a:ext cx="1785950" cy="16430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428992" y="4143381"/>
            <a:ext cx="1643075" cy="15716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5" cstate="print"/>
          <a:srcRect/>
          <a:stretch>
            <a:fillRect/>
          </a:stretch>
        </p:blipFill>
        <p:spPr bwMode="auto">
          <a:xfrm>
            <a:off x="5000629" y="1714489"/>
            <a:ext cx="3500463" cy="4069599"/>
          </a:xfrm>
          <a:prstGeom prst="rect">
            <a:avLst/>
          </a:prstGeom>
          <a:noFill/>
          <a:ln w="9525">
            <a:noFill/>
            <a:miter lim="800000"/>
            <a:headEnd/>
            <a:tailEnd/>
          </a:ln>
          <a:effectLst/>
        </p:spPr>
      </p:pic>
      <p:sp>
        <p:nvSpPr>
          <p:cNvPr id="43" name="テキスト ボックス 42"/>
          <p:cNvSpPr txBox="1"/>
          <p:nvPr/>
        </p:nvSpPr>
        <p:spPr>
          <a:xfrm>
            <a:off x="4786315" y="6000768"/>
            <a:ext cx="3286148" cy="338554"/>
          </a:xfrm>
          <a:prstGeom prst="rect">
            <a:avLst/>
          </a:prstGeom>
          <a:noFill/>
        </p:spPr>
        <p:txBody>
          <a:bodyPr wrap="square" rtlCol="0">
            <a:spAutoFit/>
          </a:bodyPr>
          <a:lstStyle/>
          <a:p>
            <a:r>
              <a:rPr lang="ja-JP" altLang="en-US" sz="1600" b="1" dirty="0" smtClean="0">
                <a:ln w="9525">
                  <a:solidFill>
                    <a:schemeClr val="bg1"/>
                  </a:solidFill>
                  <a:prstDash val="solid"/>
                </a:ln>
                <a:solidFill>
                  <a:srgbClr val="FF0000"/>
                </a:solidFill>
                <a:latin typeface="HGS創英角ｺﾞｼｯｸUB" pitchFamily="50" charset="-128"/>
                <a:ea typeface="HGS創英角ｺﾞｼｯｸUB" pitchFamily="50" charset="-128"/>
              </a:rPr>
              <a:t>● </a:t>
            </a:r>
            <a:r>
              <a:rPr lang="en-US" altLang="ja-JP" sz="1600" b="1" dirty="0" smtClean="0">
                <a:ln w="9525">
                  <a:solidFill>
                    <a:schemeClr val="bg1"/>
                  </a:solidFill>
                  <a:prstDash val="solid"/>
                </a:ln>
                <a:solidFill>
                  <a:srgbClr val="FF0000"/>
                </a:solidFill>
                <a:latin typeface="HGS創英角ｺﾞｼｯｸUB" pitchFamily="50" charset="-128"/>
                <a:ea typeface="HGS創英角ｺﾞｼｯｸUB" pitchFamily="50" charset="-128"/>
              </a:rPr>
              <a:t>Investigation point</a:t>
            </a:r>
            <a:endParaRPr lang="ja-JP" altLang="en-US" sz="1600" b="1" dirty="0" smtClean="0">
              <a:ln w="9525">
                <a:solidFill>
                  <a:schemeClr val="bg1"/>
                </a:solidFill>
                <a:prstDash val="solid"/>
              </a:ln>
              <a:solidFill>
                <a:srgbClr val="FF0000"/>
              </a:solidFill>
              <a:latin typeface="HGS創英角ｺﾞｼｯｸUB" pitchFamily="50" charset="-128"/>
              <a:ea typeface="HGS創英角ｺﾞｼｯｸUB" pitchFamily="50" charset="-128"/>
            </a:endParaRPr>
          </a:p>
        </p:txBody>
      </p:sp>
      <p:sp>
        <p:nvSpPr>
          <p:cNvPr id="44" name="テキスト ボックス 43"/>
          <p:cNvSpPr txBox="1"/>
          <p:nvPr/>
        </p:nvSpPr>
        <p:spPr>
          <a:xfrm>
            <a:off x="6858016" y="5357827"/>
            <a:ext cx="1643075" cy="369332"/>
          </a:xfrm>
          <a:prstGeom prst="rect">
            <a:avLst/>
          </a:prstGeom>
          <a:noFill/>
        </p:spPr>
        <p:txBody>
          <a:bodyPr wrap="square" rtlCol="0">
            <a:spAutoFit/>
          </a:bodyPr>
          <a:lstStyle/>
          <a:p>
            <a:r>
              <a:rPr kumimoji="1" lang="en-US" altLang="ja-JP" b="1" dirty="0" smtClean="0"/>
              <a:t>South SHAN</a:t>
            </a:r>
            <a:endParaRPr kumimoji="1" lang="ja-JP" altLang="en-US" b="1" dirty="0"/>
          </a:p>
        </p:txBody>
      </p:sp>
      <p:sp>
        <p:nvSpPr>
          <p:cNvPr id="15" name="スライド番号プレースホルダ 14"/>
          <p:cNvSpPr>
            <a:spLocks noGrp="1"/>
          </p:cNvSpPr>
          <p:nvPr>
            <p:ph type="sldNum" sz="quarter" idx="12"/>
          </p:nvPr>
        </p:nvSpPr>
        <p:spPr/>
        <p:txBody>
          <a:bodyPr/>
          <a:lstStyle/>
          <a:p>
            <a:fld id="{D8E651E9-9C47-45F9-AFF3-BB8A4C89013D}" type="slidenum">
              <a:rPr kumimoji="1" lang="ja-JP" altLang="en-US" smtClean="0"/>
              <a:pPr/>
              <a:t>14</a:t>
            </a:fld>
            <a:endParaRPr kumimoji="1" lang="ja-JP"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Investigation scenery </a:t>
            </a:r>
            <a:endParaRPr lang="ja-JP" altLang="en-US" u="sng" dirty="0"/>
          </a:p>
        </p:txBody>
      </p:sp>
      <p:pic>
        <p:nvPicPr>
          <p:cNvPr id="9" name="Picture 2" descr="F:\■再エネPJ室\ミャンマー\★2月現地調査データ\角野さん\ミャンマー写真\buisness in myanmer\IMG_1545.JPG"/>
          <p:cNvPicPr>
            <a:picLocks noChangeAspect="1" noChangeArrowheads="1"/>
          </p:cNvPicPr>
          <p:nvPr/>
        </p:nvPicPr>
        <p:blipFill>
          <a:blip r:embed="rId4" cstate="print"/>
          <a:srcRect t="7353"/>
          <a:stretch>
            <a:fillRect/>
          </a:stretch>
        </p:blipFill>
        <p:spPr bwMode="auto">
          <a:xfrm>
            <a:off x="1071539" y="1500175"/>
            <a:ext cx="7286676" cy="4500590"/>
          </a:xfrm>
          <a:prstGeom prst="rect">
            <a:avLst/>
          </a:prstGeom>
          <a:noFill/>
        </p:spPr>
      </p:pic>
      <p:sp>
        <p:nvSpPr>
          <p:cNvPr id="10" name="正方形/長方形 9"/>
          <p:cNvSpPr/>
          <p:nvPr/>
        </p:nvSpPr>
        <p:spPr>
          <a:xfrm>
            <a:off x="3399051" y="6022540"/>
            <a:ext cx="2712153" cy="369332"/>
          </a:xfrm>
          <a:prstGeom prst="rect">
            <a:avLst/>
          </a:prstGeom>
        </p:spPr>
        <p:txBody>
          <a:bodyPr wrap="none">
            <a:spAutoFit/>
          </a:bodyPr>
          <a:lstStyle/>
          <a:p>
            <a:r>
              <a:rPr lang="en-US" altLang="ja-JP" dirty="0" smtClean="0"/>
              <a:t>Flow quantity investigation</a:t>
            </a:r>
            <a:endParaRPr lang="ja-JP" altLang="en-US" dirty="0"/>
          </a:p>
        </p:txBody>
      </p:sp>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15</a:t>
            </a:fld>
            <a:endParaRPr kumimoji="1" lang="ja-JP"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再エネPJ室\ミャンマー\★9月二次調査\現地デバイス\現地写真\10日14日新規３村\DSCN0740.JPG"/>
          <p:cNvPicPr>
            <a:picLocks noChangeAspect="1" noChangeArrowheads="1"/>
          </p:cNvPicPr>
          <p:nvPr/>
        </p:nvPicPr>
        <p:blipFill>
          <a:blip r:embed="rId2" cstate="print"/>
          <a:srcRect t="11765"/>
          <a:stretch>
            <a:fillRect/>
          </a:stretch>
        </p:blipFill>
        <p:spPr bwMode="auto">
          <a:xfrm>
            <a:off x="1071539" y="1500174"/>
            <a:ext cx="7286676" cy="4500594"/>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Investigation scenery </a:t>
            </a:r>
            <a:endParaRPr lang="ja-JP" altLang="en-US" u="sng" dirty="0"/>
          </a:p>
        </p:txBody>
      </p:sp>
      <p:sp>
        <p:nvSpPr>
          <p:cNvPr id="10" name="正方形/長方形 9"/>
          <p:cNvSpPr/>
          <p:nvPr/>
        </p:nvSpPr>
        <p:spPr>
          <a:xfrm>
            <a:off x="4085611" y="6022540"/>
            <a:ext cx="1272208" cy="369332"/>
          </a:xfrm>
          <a:prstGeom prst="rect">
            <a:avLst/>
          </a:prstGeom>
        </p:spPr>
        <p:txBody>
          <a:bodyPr wrap="none">
            <a:spAutoFit/>
          </a:bodyPr>
          <a:lstStyle/>
          <a:p>
            <a:r>
              <a:rPr lang="en-US" altLang="ja-JP" dirty="0" smtClean="0"/>
              <a:t>Site Finding</a:t>
            </a:r>
            <a:endParaRPr lang="ja-JP" altLang="en-US" dirty="0"/>
          </a:p>
        </p:txBody>
      </p:sp>
      <p:sp>
        <p:nvSpPr>
          <p:cNvPr id="9" name="スライド番号プレースホルダ 8"/>
          <p:cNvSpPr>
            <a:spLocks noGrp="1"/>
          </p:cNvSpPr>
          <p:nvPr>
            <p:ph type="sldNum" sz="quarter" idx="12"/>
          </p:nvPr>
        </p:nvSpPr>
        <p:spPr/>
        <p:txBody>
          <a:bodyPr/>
          <a:lstStyle/>
          <a:p>
            <a:fld id="{D8E651E9-9C47-45F9-AFF3-BB8A4C89013D}" type="slidenum">
              <a:rPr kumimoji="1" lang="ja-JP" altLang="en-US" smtClean="0"/>
              <a:pPr/>
              <a:t>16</a:t>
            </a:fld>
            <a:endParaRPr kumimoji="1" lang="ja-JP"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475656" y="116632"/>
            <a:ext cx="7200800" cy="792088"/>
          </a:xfrm>
        </p:spPr>
        <p:txBody>
          <a:bodyPr>
            <a:noAutofit/>
          </a:bodyPr>
          <a:lstStyle/>
          <a:p>
            <a:r>
              <a:rPr lang="en-US" altLang="ja-JP" sz="3600" dirty="0" smtClean="0"/>
              <a:t>Investigation of existing small hydropower device</a:t>
            </a:r>
            <a:endParaRPr kumimoji="1" lang="ja-JP" altLang="en-US" sz="3600" dirty="0"/>
          </a:p>
        </p:txBody>
      </p:sp>
      <p:pic>
        <p:nvPicPr>
          <p:cNvPr id="5122" name="Picture 2" descr="F:\■再エネPJ室\ミャンマー\★9月二次調査\現地デバイス\現地写真\10月11日貯水池―堰ーNaungWow村\DSCN0412.JPG"/>
          <p:cNvPicPr>
            <a:picLocks noChangeAspect="1" noChangeArrowheads="1"/>
          </p:cNvPicPr>
          <p:nvPr/>
        </p:nvPicPr>
        <p:blipFill>
          <a:blip r:embed="rId5" cstate="print"/>
          <a:srcRect/>
          <a:stretch>
            <a:fillRect/>
          </a:stretch>
        </p:blipFill>
        <p:spPr bwMode="auto">
          <a:xfrm>
            <a:off x="714348" y="1142984"/>
            <a:ext cx="3619525" cy="2714644"/>
          </a:xfrm>
          <a:prstGeom prst="rect">
            <a:avLst/>
          </a:prstGeom>
          <a:noFill/>
        </p:spPr>
      </p:pic>
      <p:pic>
        <p:nvPicPr>
          <p:cNvPr id="5124" name="Picture 4" descr="F:\■再エネPJ室\ミャンマー\★9月二次調査\現地デバイス\現地写真\10月12日SamHoo村 NamHoo村\DSCN0485.JPG"/>
          <p:cNvPicPr>
            <a:picLocks noChangeAspect="1" noChangeArrowheads="1"/>
          </p:cNvPicPr>
          <p:nvPr/>
        </p:nvPicPr>
        <p:blipFill>
          <a:blip r:embed="rId6" cstate="print"/>
          <a:srcRect/>
          <a:stretch>
            <a:fillRect/>
          </a:stretch>
        </p:blipFill>
        <p:spPr bwMode="auto">
          <a:xfrm>
            <a:off x="714349" y="4000504"/>
            <a:ext cx="3619526" cy="2714644"/>
          </a:xfrm>
          <a:prstGeom prst="rect">
            <a:avLst/>
          </a:prstGeom>
          <a:noFill/>
        </p:spPr>
      </p:pic>
      <p:pic>
        <p:nvPicPr>
          <p:cNvPr id="5126" name="Picture 6" descr="F:\■再エネPJ室\ミャンマー\★9月二次調査\現地デバイス\現地写真\10月12日SamHoo村 NamHoo村\DSCN0600.JPG"/>
          <p:cNvPicPr>
            <a:picLocks noChangeAspect="1" noChangeArrowheads="1"/>
          </p:cNvPicPr>
          <p:nvPr/>
        </p:nvPicPr>
        <p:blipFill>
          <a:blip r:embed="rId7" cstate="print"/>
          <a:srcRect/>
          <a:stretch>
            <a:fillRect/>
          </a:stretch>
        </p:blipFill>
        <p:spPr bwMode="auto">
          <a:xfrm>
            <a:off x="4857753" y="4000504"/>
            <a:ext cx="3619526" cy="2714644"/>
          </a:xfrm>
          <a:prstGeom prst="rect">
            <a:avLst/>
          </a:prstGeom>
          <a:noFill/>
        </p:spPr>
      </p:pic>
      <p:pic>
        <p:nvPicPr>
          <p:cNvPr id="5127" name="Picture 7" descr="F:\■再エネPJ室\ミャンマー\★9月二次調査\現地デバイス\現地写真\10日14日新規３村\DSCN0743.JPG"/>
          <p:cNvPicPr>
            <a:picLocks noChangeAspect="1" noChangeArrowheads="1"/>
          </p:cNvPicPr>
          <p:nvPr/>
        </p:nvPicPr>
        <p:blipFill>
          <a:blip r:embed="rId8" cstate="print"/>
          <a:srcRect/>
          <a:stretch>
            <a:fillRect/>
          </a:stretch>
        </p:blipFill>
        <p:spPr bwMode="auto">
          <a:xfrm>
            <a:off x="4857752" y="1142984"/>
            <a:ext cx="3619525" cy="2714644"/>
          </a:xfrm>
          <a:prstGeom prst="rect">
            <a:avLst/>
          </a:prstGeom>
          <a:noFill/>
        </p:spPr>
      </p:pic>
      <p:sp>
        <p:nvSpPr>
          <p:cNvPr id="15" name="テキスト ボックス 14"/>
          <p:cNvSpPr txBox="1"/>
          <p:nvPr/>
        </p:nvSpPr>
        <p:spPr>
          <a:xfrm>
            <a:off x="6905643" y="6215082"/>
            <a:ext cx="1357322" cy="369332"/>
          </a:xfrm>
          <a:prstGeom prst="rect">
            <a:avLst/>
          </a:prstGeom>
          <a:solidFill>
            <a:schemeClr val="bg1"/>
          </a:solidFill>
        </p:spPr>
        <p:txBody>
          <a:bodyPr wrap="square" rtlCol="0">
            <a:spAutoFit/>
          </a:bodyPr>
          <a:lstStyle/>
          <a:p>
            <a:pPr algn="ctr"/>
            <a:r>
              <a:rPr kumimoji="1" lang="en-US" altLang="ja-JP" dirty="0" smtClean="0"/>
              <a:t>15</a:t>
            </a:r>
            <a:r>
              <a:rPr kumimoji="1" lang="ja-JP" altLang="en-US" dirty="0" smtClean="0"/>
              <a:t>～</a:t>
            </a:r>
            <a:r>
              <a:rPr kumimoji="1" lang="en-US" altLang="ja-JP" dirty="0" smtClean="0"/>
              <a:t>20kW</a:t>
            </a:r>
            <a:endParaRPr kumimoji="1" lang="ja-JP" altLang="en-US" dirty="0"/>
          </a:p>
        </p:txBody>
      </p:sp>
      <p:sp>
        <p:nvSpPr>
          <p:cNvPr id="16" name="テキスト ボックス 15"/>
          <p:cNvSpPr txBox="1"/>
          <p:nvPr/>
        </p:nvSpPr>
        <p:spPr>
          <a:xfrm>
            <a:off x="3262305" y="3374570"/>
            <a:ext cx="945702" cy="369332"/>
          </a:xfrm>
          <a:prstGeom prst="rect">
            <a:avLst/>
          </a:prstGeom>
          <a:solidFill>
            <a:schemeClr val="bg1"/>
          </a:solidFill>
        </p:spPr>
        <p:txBody>
          <a:bodyPr wrap="square" rtlCol="0">
            <a:spAutoFit/>
          </a:bodyPr>
          <a:lstStyle/>
          <a:p>
            <a:pPr algn="ctr"/>
            <a:r>
              <a:rPr kumimoji="1" lang="en-US" altLang="ja-JP" dirty="0" smtClean="0"/>
              <a:t>3kW</a:t>
            </a:r>
            <a:endParaRPr kumimoji="1" lang="ja-JP" altLang="en-US" dirty="0"/>
          </a:p>
        </p:txBody>
      </p:sp>
      <p:sp>
        <p:nvSpPr>
          <p:cNvPr id="17" name="テキスト ボックス 16"/>
          <p:cNvSpPr txBox="1"/>
          <p:nvPr/>
        </p:nvSpPr>
        <p:spPr>
          <a:xfrm>
            <a:off x="7460139" y="3357562"/>
            <a:ext cx="945702" cy="369332"/>
          </a:xfrm>
          <a:prstGeom prst="rect">
            <a:avLst/>
          </a:prstGeom>
          <a:solidFill>
            <a:schemeClr val="bg1"/>
          </a:solidFill>
        </p:spPr>
        <p:txBody>
          <a:bodyPr wrap="square" rtlCol="0">
            <a:spAutoFit/>
          </a:bodyPr>
          <a:lstStyle/>
          <a:p>
            <a:pPr algn="ctr"/>
            <a:r>
              <a:rPr kumimoji="1" lang="en-US" altLang="ja-JP" dirty="0" smtClean="0"/>
              <a:t>1kW</a:t>
            </a:r>
            <a:endParaRPr kumimoji="1" lang="ja-JP" altLang="en-US" dirty="0"/>
          </a:p>
        </p:txBody>
      </p:sp>
      <p:sp>
        <p:nvSpPr>
          <p:cNvPr id="18" name="テキスト ボックス 17"/>
          <p:cNvSpPr txBox="1"/>
          <p:nvPr/>
        </p:nvSpPr>
        <p:spPr>
          <a:xfrm>
            <a:off x="3262305" y="6215082"/>
            <a:ext cx="945702" cy="369332"/>
          </a:xfrm>
          <a:prstGeom prst="rect">
            <a:avLst/>
          </a:prstGeom>
          <a:solidFill>
            <a:schemeClr val="bg1"/>
          </a:solidFill>
        </p:spPr>
        <p:txBody>
          <a:bodyPr wrap="square" rtlCol="0">
            <a:spAutoFit/>
          </a:bodyPr>
          <a:lstStyle/>
          <a:p>
            <a:pPr algn="ctr"/>
            <a:r>
              <a:rPr kumimoji="1" lang="en-US" altLang="ja-JP" dirty="0" smtClean="0"/>
              <a:t>0.3kW</a:t>
            </a:r>
            <a:endParaRPr kumimoji="1" lang="ja-JP" altLang="en-US" dirty="0"/>
          </a:p>
        </p:txBody>
      </p:sp>
      <p:sp>
        <p:nvSpPr>
          <p:cNvPr id="19" name="スライド番号プレースホルダ 18"/>
          <p:cNvSpPr>
            <a:spLocks noGrp="1"/>
          </p:cNvSpPr>
          <p:nvPr>
            <p:ph type="sldNum" sz="quarter" idx="12"/>
          </p:nvPr>
        </p:nvSpPr>
        <p:spPr/>
        <p:txBody>
          <a:bodyPr/>
          <a:lstStyle/>
          <a:p>
            <a:fld id="{D8E651E9-9C47-45F9-AFF3-BB8A4C89013D}" type="slidenum">
              <a:rPr kumimoji="1" lang="ja-JP" altLang="en-US" smtClean="0"/>
              <a:pPr/>
              <a:t>17</a:t>
            </a:fld>
            <a:endParaRPr kumimoji="1" lang="ja-JP"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Investigation scenery </a:t>
            </a:r>
            <a:endParaRPr lang="ja-JP" altLang="en-US" u="sng" dirty="0"/>
          </a:p>
        </p:txBody>
      </p:sp>
      <p:pic>
        <p:nvPicPr>
          <p:cNvPr id="9" name="Picture 2" descr="F:\■再エネPJ室\ミャンマー\★2月現地調査データ\角野さん\ミャンマー写真\buisness in myanmer\IMG_1545.JPG"/>
          <p:cNvPicPr>
            <a:picLocks noChangeAspect="1" noChangeArrowheads="1"/>
          </p:cNvPicPr>
          <p:nvPr/>
        </p:nvPicPr>
        <p:blipFill>
          <a:blip r:embed="rId4" cstate="print"/>
          <a:srcRect t="7353"/>
          <a:stretch>
            <a:fillRect/>
          </a:stretch>
        </p:blipFill>
        <p:spPr bwMode="auto">
          <a:xfrm>
            <a:off x="1071539" y="1500175"/>
            <a:ext cx="7286676" cy="4500590"/>
          </a:xfrm>
          <a:prstGeom prst="rect">
            <a:avLst/>
          </a:prstGeom>
          <a:noFill/>
        </p:spPr>
      </p:pic>
      <p:sp>
        <p:nvSpPr>
          <p:cNvPr id="10" name="正方形/長方形 9"/>
          <p:cNvSpPr/>
          <p:nvPr/>
        </p:nvSpPr>
        <p:spPr>
          <a:xfrm>
            <a:off x="3765588" y="6022540"/>
            <a:ext cx="2163734" cy="369332"/>
          </a:xfrm>
          <a:prstGeom prst="rect">
            <a:avLst/>
          </a:prstGeom>
        </p:spPr>
        <p:txBody>
          <a:bodyPr wrap="none">
            <a:spAutoFit/>
          </a:bodyPr>
          <a:lstStyle/>
          <a:p>
            <a:r>
              <a:rPr lang="en-US" altLang="ja-JP" dirty="0" smtClean="0"/>
              <a:t>Hearing investigation</a:t>
            </a:r>
            <a:endParaRPr lang="ja-JP" altLang="en-US" dirty="0"/>
          </a:p>
        </p:txBody>
      </p:sp>
      <p:pic>
        <p:nvPicPr>
          <p:cNvPr id="3074" name="Picture 2" descr="F:\■再エネPJ室\ミャンマー\★9月二次調査\現地デバイス\現地写真\10月7日SharuDuee村\DSCN0275.JPG"/>
          <p:cNvPicPr>
            <a:picLocks noChangeAspect="1" noChangeArrowheads="1"/>
          </p:cNvPicPr>
          <p:nvPr/>
        </p:nvPicPr>
        <p:blipFill>
          <a:blip r:embed="rId5" cstate="print"/>
          <a:srcRect t="15684"/>
          <a:stretch>
            <a:fillRect/>
          </a:stretch>
        </p:blipFill>
        <p:spPr bwMode="auto">
          <a:xfrm>
            <a:off x="1071539" y="1500174"/>
            <a:ext cx="7286676" cy="4500594"/>
          </a:xfrm>
          <a:prstGeom prst="rect">
            <a:avLst/>
          </a:prstGeom>
          <a:noFill/>
        </p:spPr>
      </p:pic>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18</a:t>
            </a:fld>
            <a:endParaRPr kumimoji="1" lang="ja-JP"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Investigation scenery </a:t>
            </a:r>
            <a:endParaRPr lang="ja-JP" altLang="en-US" u="sng" dirty="0"/>
          </a:p>
        </p:txBody>
      </p:sp>
      <p:pic>
        <p:nvPicPr>
          <p:cNvPr id="9" name="Picture 2" descr="F:\■再エネPJ室\ミャンマー\★2月現地調査データ\角野さん\ミャンマー写真\buisness in myanmer\IMG_1545.JPG"/>
          <p:cNvPicPr>
            <a:picLocks noChangeAspect="1" noChangeArrowheads="1"/>
          </p:cNvPicPr>
          <p:nvPr/>
        </p:nvPicPr>
        <p:blipFill>
          <a:blip r:embed="rId4" cstate="print"/>
          <a:srcRect t="7353"/>
          <a:stretch>
            <a:fillRect/>
          </a:stretch>
        </p:blipFill>
        <p:spPr bwMode="auto">
          <a:xfrm>
            <a:off x="1071539" y="1500175"/>
            <a:ext cx="7286676" cy="4500590"/>
          </a:xfrm>
          <a:prstGeom prst="rect">
            <a:avLst/>
          </a:prstGeom>
          <a:noFill/>
        </p:spPr>
      </p:pic>
      <p:sp>
        <p:nvSpPr>
          <p:cNvPr id="10" name="正方形/長方形 9"/>
          <p:cNvSpPr/>
          <p:nvPr/>
        </p:nvSpPr>
        <p:spPr>
          <a:xfrm>
            <a:off x="1357289" y="6022540"/>
            <a:ext cx="7072363" cy="369332"/>
          </a:xfrm>
          <a:prstGeom prst="rect">
            <a:avLst/>
          </a:prstGeom>
        </p:spPr>
        <p:txBody>
          <a:bodyPr wrap="square">
            <a:spAutoFit/>
          </a:bodyPr>
          <a:lstStyle/>
          <a:p>
            <a:r>
              <a:rPr lang="en-US" altLang="ja-JP" dirty="0" err="1" smtClean="0"/>
              <a:t>Demonstraiton</a:t>
            </a:r>
            <a:r>
              <a:rPr lang="en-US" altLang="ja-JP" dirty="0" smtClean="0"/>
              <a:t> of Japanese micro hydro-turbine  (LED Light turned on)</a:t>
            </a:r>
            <a:endParaRPr lang="ja-JP" altLang="en-US" dirty="0"/>
          </a:p>
        </p:txBody>
      </p:sp>
      <p:pic>
        <p:nvPicPr>
          <p:cNvPr id="4098" name="Picture 2" descr="F:\■再エネPJ室\ミャンマー\★2月現地調査データ\角野さん\ミャンマー写真\buisness in myanmer\IMG_0862.JPG"/>
          <p:cNvPicPr>
            <a:picLocks noChangeAspect="1" noChangeArrowheads="1"/>
          </p:cNvPicPr>
          <p:nvPr/>
        </p:nvPicPr>
        <p:blipFill>
          <a:blip r:embed="rId5" cstate="print"/>
          <a:srcRect t="7353"/>
          <a:stretch>
            <a:fillRect/>
          </a:stretch>
        </p:blipFill>
        <p:spPr bwMode="auto">
          <a:xfrm>
            <a:off x="1071539" y="1500174"/>
            <a:ext cx="7286676" cy="4500594"/>
          </a:xfrm>
          <a:prstGeom prst="rect">
            <a:avLst/>
          </a:prstGeom>
          <a:noFill/>
        </p:spPr>
      </p:pic>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19</a:t>
            </a:fld>
            <a:endParaRPr kumimoji="1" lang="ja-JP"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r>
              <a:rPr kumimoji="1" lang="en-US" altLang="ja-JP" dirty="0" smtClean="0"/>
              <a:t>The Aim of my presentation</a:t>
            </a:r>
            <a:endParaRPr kumimoji="1" lang="ja-JP" altLang="en-US" dirty="0"/>
          </a:p>
        </p:txBody>
      </p:sp>
      <p:sp>
        <p:nvSpPr>
          <p:cNvPr id="8" name="正方形/長方形 7"/>
          <p:cNvSpPr/>
          <p:nvPr/>
        </p:nvSpPr>
        <p:spPr>
          <a:xfrm>
            <a:off x="611560" y="1340768"/>
            <a:ext cx="8280920" cy="5040560"/>
          </a:xfrm>
          <a:prstGeom prst="rect">
            <a:avLst/>
          </a:prstGeom>
        </p:spPr>
        <p:txBody>
          <a:bodyPr wrap="square">
            <a:spAutoFit/>
          </a:bodyPr>
          <a:lstStyle/>
          <a:p>
            <a:pPr marL="742950" indent="-742950">
              <a:buFont typeface="+mj-lt"/>
              <a:buAutoNum type="arabicPeriod"/>
            </a:pPr>
            <a:r>
              <a:rPr lang="en-US" altLang="ja-JP" sz="4000" dirty="0" smtClean="0"/>
              <a:t>Why geo-spatial assessments are important</a:t>
            </a:r>
            <a:endParaRPr lang="ja-JP" altLang="ja-JP" sz="4000" dirty="0" smtClean="0"/>
          </a:p>
          <a:p>
            <a:pPr marL="742950" indent="-742950">
              <a:buFont typeface="+mj-lt"/>
              <a:buAutoNum type="arabicPeriod"/>
            </a:pPr>
            <a:r>
              <a:rPr lang="en-US" altLang="ja-JP" sz="4000" dirty="0" smtClean="0"/>
              <a:t>Why the method for hydro potential is different from other technologies</a:t>
            </a:r>
            <a:endParaRPr lang="ja-JP" altLang="ja-JP" sz="4000" dirty="0" smtClean="0"/>
          </a:p>
          <a:p>
            <a:pPr marL="742950" indent="-742950">
              <a:buFont typeface="+mj-lt"/>
              <a:buAutoNum type="arabicPeriod"/>
            </a:pPr>
            <a:r>
              <a:rPr lang="en-US" altLang="ja-JP" sz="4000" dirty="0" smtClean="0"/>
              <a:t>How the assessment can be done (e.g., how much time and resources are required)</a:t>
            </a:r>
            <a:endParaRPr lang="ja-JP" altLang="ja-JP" sz="4000" dirty="0"/>
          </a:p>
        </p:txBody>
      </p:sp>
      <p:sp>
        <p:nvSpPr>
          <p:cNvPr id="9" name="スライド番号プレースホルダ 8"/>
          <p:cNvSpPr>
            <a:spLocks noGrp="1"/>
          </p:cNvSpPr>
          <p:nvPr>
            <p:ph type="sldNum" sz="quarter" idx="12"/>
          </p:nvPr>
        </p:nvSpPr>
        <p:spPr/>
        <p:txBody>
          <a:bodyPr/>
          <a:lstStyle/>
          <a:p>
            <a:fld id="{D8E651E9-9C47-45F9-AFF3-BB8A4C89013D}" type="slidenum">
              <a:rPr kumimoji="1" lang="ja-JP" altLang="en-US" smtClean="0"/>
              <a:pPr/>
              <a:t>2</a:t>
            </a:fld>
            <a:endParaRPr kumimoji="1" lang="ja-JP"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683568" y="116632"/>
            <a:ext cx="8229600" cy="864096"/>
          </a:xfrm>
        </p:spPr>
        <p:txBody>
          <a:bodyPr>
            <a:normAutofit/>
          </a:bodyPr>
          <a:lstStyle/>
          <a:p>
            <a:pPr>
              <a:lnSpc>
                <a:spcPts val="3000"/>
              </a:lnSpc>
            </a:pPr>
            <a:r>
              <a:rPr lang="en-US" sz="4000" dirty="0" err="1" smtClean="0"/>
              <a:t>Kitahara’s</a:t>
            </a:r>
            <a:r>
              <a:rPr lang="en-US" sz="4000" dirty="0" smtClean="0"/>
              <a:t> experience of </a:t>
            </a:r>
            <a:br>
              <a:rPr lang="en-US" sz="4000" dirty="0" smtClean="0"/>
            </a:br>
            <a:r>
              <a:rPr lang="en-US" sz="4000" dirty="0" smtClean="0"/>
              <a:t>small hydropower in Myanmar</a:t>
            </a:r>
            <a:endParaRPr kumimoji="1" lang="ja-JP" altLang="en-US" sz="4000" dirty="0"/>
          </a:p>
        </p:txBody>
      </p:sp>
      <p:sp>
        <p:nvSpPr>
          <p:cNvPr id="8" name="正方形/長方形 7"/>
          <p:cNvSpPr/>
          <p:nvPr/>
        </p:nvSpPr>
        <p:spPr>
          <a:xfrm>
            <a:off x="287077" y="1034125"/>
            <a:ext cx="8501123" cy="461665"/>
          </a:xfrm>
          <a:prstGeom prst="rect">
            <a:avLst/>
          </a:prstGeom>
        </p:spPr>
        <p:txBody>
          <a:bodyPr wrap="square">
            <a:spAutoFit/>
          </a:bodyPr>
          <a:lstStyle/>
          <a:p>
            <a:pPr algn="ctr"/>
            <a:r>
              <a:rPr lang="en-US" sz="2400" dirty="0" smtClean="0"/>
              <a:t>Investigation scenery </a:t>
            </a:r>
            <a:endParaRPr lang="ja-JP" altLang="en-US" u="sng" dirty="0"/>
          </a:p>
        </p:txBody>
      </p:sp>
      <p:sp>
        <p:nvSpPr>
          <p:cNvPr id="10" name="正方形/長方形 9"/>
          <p:cNvSpPr/>
          <p:nvPr/>
        </p:nvSpPr>
        <p:spPr>
          <a:xfrm>
            <a:off x="1428730" y="5072074"/>
            <a:ext cx="3676071" cy="369332"/>
          </a:xfrm>
          <a:prstGeom prst="rect">
            <a:avLst/>
          </a:prstGeom>
        </p:spPr>
        <p:txBody>
          <a:bodyPr wrap="none">
            <a:spAutoFit/>
          </a:bodyPr>
          <a:lstStyle/>
          <a:p>
            <a:r>
              <a:rPr lang="en-US" altLang="ja-JP" dirty="0" smtClean="0"/>
              <a:t>Marketing Research in </a:t>
            </a:r>
            <a:r>
              <a:rPr lang="en-US" altLang="ja-JP" dirty="0" err="1" smtClean="0"/>
              <a:t>Taunggyi</a:t>
            </a:r>
            <a:r>
              <a:rPr lang="en-US" altLang="ja-JP" dirty="0" smtClean="0"/>
              <a:t> Shop</a:t>
            </a:r>
            <a:endParaRPr lang="ja-JP" altLang="en-US" dirty="0"/>
          </a:p>
        </p:txBody>
      </p:sp>
      <p:pic>
        <p:nvPicPr>
          <p:cNvPr id="5122" name="Picture 2" descr="F:\■再エネPJ室\ミャンマー\★2月現地調査データ\川端さん\ミャンマー現地調査画像\IMG_3052.JPG"/>
          <p:cNvPicPr>
            <a:picLocks noChangeAspect="1" noChangeArrowheads="1"/>
          </p:cNvPicPr>
          <p:nvPr/>
        </p:nvPicPr>
        <p:blipFill>
          <a:blip r:embed="rId4" cstate="print"/>
          <a:srcRect t="15459"/>
          <a:stretch>
            <a:fillRect/>
          </a:stretch>
        </p:blipFill>
        <p:spPr bwMode="auto">
          <a:xfrm>
            <a:off x="428597" y="1643050"/>
            <a:ext cx="5408063" cy="3429024"/>
          </a:xfrm>
          <a:prstGeom prst="rect">
            <a:avLst/>
          </a:prstGeom>
          <a:noFill/>
        </p:spPr>
      </p:pic>
      <p:pic>
        <p:nvPicPr>
          <p:cNvPr id="5123" name="Picture 3" descr="F:\■再エネPJ室\ミャンマー\★2月現地調査データ\川端さん\ミャンマー現地調査画像\IMG_3037.JPG"/>
          <p:cNvPicPr>
            <a:picLocks noChangeAspect="1" noChangeArrowheads="1"/>
          </p:cNvPicPr>
          <p:nvPr/>
        </p:nvPicPr>
        <p:blipFill>
          <a:blip r:embed="rId5" cstate="print"/>
          <a:srcRect/>
          <a:stretch>
            <a:fillRect/>
          </a:stretch>
        </p:blipFill>
        <p:spPr bwMode="auto">
          <a:xfrm rot="5400000">
            <a:off x="5453069" y="2619369"/>
            <a:ext cx="3810027" cy="2857520"/>
          </a:xfrm>
          <a:prstGeom prst="rect">
            <a:avLst/>
          </a:prstGeom>
          <a:noFill/>
        </p:spPr>
      </p:pic>
      <p:sp>
        <p:nvSpPr>
          <p:cNvPr id="11" name="正方形/長方形 10"/>
          <p:cNvSpPr/>
          <p:nvPr/>
        </p:nvSpPr>
        <p:spPr>
          <a:xfrm>
            <a:off x="5643571" y="5929330"/>
            <a:ext cx="3480440" cy="369332"/>
          </a:xfrm>
          <a:prstGeom prst="rect">
            <a:avLst/>
          </a:prstGeom>
        </p:spPr>
        <p:txBody>
          <a:bodyPr wrap="none">
            <a:spAutoFit/>
          </a:bodyPr>
          <a:lstStyle/>
          <a:p>
            <a:r>
              <a:rPr lang="en-US" altLang="ja-JP" dirty="0" smtClean="0"/>
              <a:t>Micro hydro-turbine made in China</a:t>
            </a:r>
            <a:endParaRPr lang="ja-JP" altLang="en-US" dirty="0"/>
          </a:p>
        </p:txBody>
      </p:sp>
      <p:sp>
        <p:nvSpPr>
          <p:cNvPr id="15" name="スライド番号プレースホルダ 14"/>
          <p:cNvSpPr>
            <a:spLocks noGrp="1"/>
          </p:cNvSpPr>
          <p:nvPr>
            <p:ph type="sldNum" sz="quarter" idx="12"/>
          </p:nvPr>
        </p:nvSpPr>
        <p:spPr/>
        <p:txBody>
          <a:bodyPr/>
          <a:lstStyle/>
          <a:p>
            <a:fld id="{D8E651E9-9C47-45F9-AFF3-BB8A4C89013D}" type="slidenum">
              <a:rPr kumimoji="1" lang="ja-JP" altLang="en-US" smtClean="0"/>
              <a:pPr/>
              <a:t>20</a:t>
            </a:fld>
            <a:endParaRPr kumimoji="1" lang="ja-JP"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395536" y="1124744"/>
            <a:ext cx="8486671" cy="504056"/>
          </a:xfrm>
        </p:spPr>
        <p:txBody>
          <a:bodyPr>
            <a:noAutofit/>
          </a:bodyPr>
          <a:lstStyle/>
          <a:p>
            <a:r>
              <a:rPr lang="en-US" altLang="ja-JP" sz="3600" dirty="0" smtClean="0"/>
              <a:t>Why geo-spatial assessments are important</a:t>
            </a:r>
            <a:endParaRPr lang="ja-JP" altLang="ja-JP" sz="3600" dirty="0"/>
          </a:p>
        </p:txBody>
      </p:sp>
      <p:sp>
        <p:nvSpPr>
          <p:cNvPr id="8" name="タイトル 6"/>
          <p:cNvSpPr txBox="1">
            <a:spLocks/>
          </p:cNvSpPr>
          <p:nvPr/>
        </p:nvSpPr>
        <p:spPr>
          <a:xfrm>
            <a:off x="657329" y="116632"/>
            <a:ext cx="8486671" cy="86409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3600" b="0" i="0" u="none" strike="noStrike" kern="1200" cap="none" spc="0" normalizeH="0" baseline="0" noProof="0" dirty="0" smtClean="0">
                <a:ln>
                  <a:noFill/>
                </a:ln>
                <a:solidFill>
                  <a:schemeClr val="tx1"/>
                </a:solidFill>
                <a:effectLst/>
                <a:uLnTx/>
                <a:uFillTx/>
                <a:latin typeface="+mj-lt"/>
                <a:ea typeface="+mj-ea"/>
                <a:cs typeface="+mj-cs"/>
              </a:rPr>
              <a:t>No.1  aim of the</a:t>
            </a:r>
            <a:r>
              <a:rPr kumimoji="1" lang="en-US" altLang="ja-JP" sz="3600" b="0" i="0" u="none" strike="noStrike" kern="1200" cap="none" spc="0" normalizeH="0" noProof="0" dirty="0" smtClean="0">
                <a:ln>
                  <a:noFill/>
                </a:ln>
                <a:solidFill>
                  <a:schemeClr val="tx1"/>
                </a:solidFill>
                <a:effectLst/>
                <a:uLnTx/>
                <a:uFillTx/>
                <a:latin typeface="+mj-lt"/>
                <a:ea typeface="+mj-ea"/>
                <a:cs typeface="+mj-cs"/>
              </a:rPr>
              <a:t> presentation</a:t>
            </a:r>
            <a:endParaRPr kumimoji="1" lang="ja-JP" altLang="ja-JP"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9" name="タイトル 6"/>
          <p:cNvSpPr txBox="1">
            <a:spLocks/>
          </p:cNvSpPr>
          <p:nvPr/>
        </p:nvSpPr>
        <p:spPr>
          <a:xfrm>
            <a:off x="2699792" y="1628800"/>
            <a:ext cx="3374103" cy="43204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3600" b="0" i="0" u="none" strike="noStrike" kern="1200" cap="none" spc="0" normalizeH="0" baseline="0" noProof="0" dirty="0" smtClean="0">
                <a:ln>
                  <a:noFill/>
                </a:ln>
                <a:solidFill>
                  <a:schemeClr val="tx1"/>
                </a:solidFill>
                <a:effectLst/>
                <a:uLnTx/>
                <a:uFillTx/>
                <a:latin typeface="+mj-lt"/>
                <a:ea typeface="+mj-ea"/>
                <a:cs typeface="+mj-cs"/>
              </a:rPr>
              <a:t>⇓</a:t>
            </a:r>
            <a:endParaRPr kumimoji="1" lang="ja-JP" altLang="ja-JP"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タイトル 6"/>
          <p:cNvSpPr txBox="1">
            <a:spLocks/>
          </p:cNvSpPr>
          <p:nvPr/>
        </p:nvSpPr>
        <p:spPr>
          <a:xfrm>
            <a:off x="539552" y="5013176"/>
            <a:ext cx="8486671" cy="1440160"/>
          </a:xfrm>
          <a:prstGeom prst="rect">
            <a:avLst/>
          </a:prstGeom>
        </p:spPr>
        <p:txBody>
          <a:bodyPr vert="horz" lIns="91440" tIns="45720" rIns="91440" bIns="45720" rtlCol="0" anchor="ctr">
            <a:noAutofit/>
          </a:bodyPr>
          <a:lstStyle/>
          <a:p>
            <a:pPr marL="742950" lvl="0" indent="-742950">
              <a:spcBef>
                <a:spcPct val="0"/>
              </a:spcBef>
              <a:buFont typeface="Wingdings" pitchFamily="2" charset="2"/>
              <a:buChar char="l"/>
            </a:pPr>
            <a:r>
              <a:rPr lang="en-US" altLang="ja-JP" sz="3200" dirty="0" smtClean="0">
                <a:latin typeface="+mj-lt"/>
                <a:ea typeface="+mj-ea"/>
                <a:cs typeface="+mj-cs"/>
              </a:rPr>
              <a:t>Geospatial assessment effectively can perform site selection which is necessary for promoting small hydropower development</a:t>
            </a:r>
            <a:endParaRPr kumimoji="1" lang="ja-JP" altLang="ja-JP"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11" name="タイトル 6"/>
          <p:cNvSpPr txBox="1">
            <a:spLocks/>
          </p:cNvSpPr>
          <p:nvPr/>
        </p:nvSpPr>
        <p:spPr>
          <a:xfrm>
            <a:off x="503039" y="1916832"/>
            <a:ext cx="8640961" cy="2520280"/>
          </a:xfrm>
          <a:prstGeom prst="rect">
            <a:avLst/>
          </a:prstGeom>
        </p:spPr>
        <p:txBody>
          <a:bodyPr vert="horz" lIns="91440" tIns="45720" rIns="91440" bIns="45720" rtlCol="0" anchor="ctr">
            <a:noAutofit/>
          </a:bodyPr>
          <a:lstStyle/>
          <a:p>
            <a:pPr marL="742950" lvl="0" indent="-742950">
              <a:spcBef>
                <a:spcPct val="0"/>
              </a:spcBef>
              <a:buFont typeface="Wingdings" pitchFamily="2" charset="2"/>
              <a:buChar char="l"/>
            </a:pPr>
            <a:r>
              <a:rPr lang="en-US" altLang="ja-JP" sz="3200" dirty="0" smtClean="0">
                <a:latin typeface="+mj-lt"/>
                <a:ea typeface="+mj-ea"/>
                <a:cs typeface="+mj-cs"/>
              </a:rPr>
              <a:t>Local electricity demand is expected to increase in Myanmar</a:t>
            </a:r>
          </a:p>
          <a:p>
            <a:pPr marL="742950" lvl="0" indent="-742950">
              <a:spcBef>
                <a:spcPct val="0"/>
              </a:spcBef>
              <a:buFont typeface="Wingdings" pitchFamily="2" charset="2"/>
              <a:buChar char="l"/>
            </a:pPr>
            <a:r>
              <a:rPr lang="en-US" altLang="ja-JP" sz="3200" dirty="0" smtClean="0">
                <a:latin typeface="+mj-lt"/>
                <a:ea typeface="+mj-ea"/>
                <a:cs typeface="+mj-cs"/>
              </a:rPr>
              <a:t>Accelerating small hydropower is necessary</a:t>
            </a:r>
          </a:p>
          <a:p>
            <a:pPr marL="742950" lvl="0" indent="-742950">
              <a:spcBef>
                <a:spcPct val="0"/>
              </a:spcBef>
              <a:buFont typeface="Wingdings" pitchFamily="2" charset="2"/>
              <a:buChar char="l"/>
            </a:pPr>
            <a:r>
              <a:rPr lang="en-US" altLang="ja-JP" sz="3200" dirty="0" smtClean="0">
                <a:latin typeface="+mj-lt"/>
                <a:ea typeface="+mj-ea"/>
                <a:cs typeface="+mj-cs"/>
              </a:rPr>
              <a:t>The development of the large-scale small hydropower is expected, too</a:t>
            </a:r>
          </a:p>
        </p:txBody>
      </p:sp>
      <p:sp>
        <p:nvSpPr>
          <p:cNvPr id="15" name="タイトル 6"/>
          <p:cNvSpPr txBox="1">
            <a:spLocks/>
          </p:cNvSpPr>
          <p:nvPr/>
        </p:nvSpPr>
        <p:spPr>
          <a:xfrm>
            <a:off x="2843808" y="4509120"/>
            <a:ext cx="3374103" cy="43204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3600" b="0" i="0" u="none" strike="noStrike" kern="1200" cap="none" spc="0" normalizeH="0" baseline="0" noProof="0" dirty="0" smtClean="0">
                <a:ln>
                  <a:noFill/>
                </a:ln>
                <a:solidFill>
                  <a:schemeClr val="tx1"/>
                </a:solidFill>
                <a:effectLst/>
                <a:uLnTx/>
                <a:uFillTx/>
                <a:latin typeface="+mj-lt"/>
                <a:ea typeface="+mj-ea"/>
                <a:cs typeface="+mj-cs"/>
              </a:rPr>
              <a:t>⇓</a:t>
            </a:r>
            <a:endParaRPr kumimoji="1" lang="ja-JP" altLang="ja-JP"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6" name="スライド番号プレースホルダ 15"/>
          <p:cNvSpPr>
            <a:spLocks noGrp="1"/>
          </p:cNvSpPr>
          <p:nvPr>
            <p:ph type="sldNum" sz="quarter" idx="12"/>
          </p:nvPr>
        </p:nvSpPr>
        <p:spPr/>
        <p:txBody>
          <a:bodyPr/>
          <a:lstStyle/>
          <a:p>
            <a:fld id="{D8E651E9-9C47-45F9-AFF3-BB8A4C89013D}" type="slidenum">
              <a:rPr kumimoji="1" lang="ja-JP" altLang="en-US" smtClean="0"/>
              <a:pPr/>
              <a:t>21</a:t>
            </a:fld>
            <a:endParaRPr kumimoji="1" lang="ja-JP"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42844" y="116632"/>
            <a:ext cx="8955387" cy="864096"/>
          </a:xfrm>
        </p:spPr>
        <p:txBody>
          <a:bodyPr>
            <a:noAutofit/>
          </a:bodyPr>
          <a:lstStyle/>
          <a:p>
            <a:pPr marL="514350" lvl="0" indent="-514350"/>
            <a:r>
              <a:rPr lang="en-US" sz="3600" dirty="0" smtClean="0"/>
              <a:t>Development process of the small hydropower</a:t>
            </a:r>
            <a:endParaRPr lang="en-US" altLang="ja-JP" sz="3600" dirty="0" smtClean="0"/>
          </a:p>
        </p:txBody>
      </p:sp>
      <p:sp>
        <p:nvSpPr>
          <p:cNvPr id="8" name="正方形/長方形 7"/>
          <p:cNvSpPr/>
          <p:nvPr/>
        </p:nvSpPr>
        <p:spPr>
          <a:xfrm>
            <a:off x="971600" y="1052736"/>
            <a:ext cx="3168352" cy="461665"/>
          </a:xfrm>
          <a:prstGeom prst="rect">
            <a:avLst/>
          </a:prstGeom>
        </p:spPr>
        <p:txBody>
          <a:bodyPr wrap="square">
            <a:spAutoFit/>
          </a:bodyPr>
          <a:lstStyle/>
          <a:p>
            <a:pPr algn="ctr"/>
            <a:r>
              <a:rPr lang="en-US" sz="2400" dirty="0" smtClean="0">
                <a:solidFill>
                  <a:srgbClr val="008000"/>
                </a:solidFill>
              </a:rPr>
              <a:t>Development Process</a:t>
            </a:r>
            <a:endParaRPr lang="ja-JP" altLang="en-US" u="sng" dirty="0">
              <a:solidFill>
                <a:srgbClr val="008000"/>
              </a:solidFill>
            </a:endParaRPr>
          </a:p>
        </p:txBody>
      </p:sp>
      <p:sp>
        <p:nvSpPr>
          <p:cNvPr id="9" name="正方形/長方形 8"/>
          <p:cNvSpPr/>
          <p:nvPr/>
        </p:nvSpPr>
        <p:spPr>
          <a:xfrm>
            <a:off x="5292080" y="1052736"/>
            <a:ext cx="3356228" cy="461665"/>
          </a:xfrm>
          <a:prstGeom prst="rect">
            <a:avLst/>
          </a:prstGeom>
        </p:spPr>
        <p:txBody>
          <a:bodyPr wrap="square">
            <a:spAutoFit/>
          </a:bodyPr>
          <a:lstStyle/>
          <a:p>
            <a:pPr algn="ctr"/>
            <a:r>
              <a:rPr lang="en-US" sz="2400" dirty="0" smtClean="0">
                <a:solidFill>
                  <a:srgbClr val="1D65BD"/>
                </a:solidFill>
              </a:rPr>
              <a:t>Engineering Tool</a:t>
            </a:r>
            <a:endParaRPr lang="ja-JP" altLang="en-US" u="sng" dirty="0">
              <a:solidFill>
                <a:srgbClr val="1D65BD"/>
              </a:solidFill>
            </a:endParaRPr>
          </a:p>
        </p:txBody>
      </p:sp>
      <p:sp>
        <p:nvSpPr>
          <p:cNvPr id="15" name="正方形/長方形 14"/>
          <p:cNvSpPr/>
          <p:nvPr/>
        </p:nvSpPr>
        <p:spPr>
          <a:xfrm>
            <a:off x="846107" y="2473319"/>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Site Finding</a:t>
            </a:r>
            <a:endParaRPr lang="ja-JP" altLang="en-US" sz="2400" dirty="0">
              <a:solidFill>
                <a:schemeClr val="bg1"/>
              </a:solidFill>
            </a:endParaRPr>
          </a:p>
        </p:txBody>
      </p:sp>
      <p:sp>
        <p:nvSpPr>
          <p:cNvPr id="16" name="正方形/長方形 15"/>
          <p:cNvSpPr/>
          <p:nvPr/>
        </p:nvSpPr>
        <p:spPr>
          <a:xfrm>
            <a:off x="846107" y="3207007"/>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Feasibility Study</a:t>
            </a:r>
            <a:endParaRPr lang="ja-JP" altLang="en-US" sz="2400" dirty="0">
              <a:solidFill>
                <a:schemeClr val="bg1"/>
              </a:solidFill>
            </a:endParaRPr>
          </a:p>
        </p:txBody>
      </p:sp>
      <p:sp>
        <p:nvSpPr>
          <p:cNvPr id="17" name="正方形/長方形 16"/>
          <p:cNvSpPr/>
          <p:nvPr/>
        </p:nvSpPr>
        <p:spPr>
          <a:xfrm>
            <a:off x="846107" y="3929067"/>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Location Survey</a:t>
            </a:r>
            <a:endParaRPr lang="ja-JP" altLang="en-US" sz="2400" dirty="0">
              <a:solidFill>
                <a:schemeClr val="bg1"/>
              </a:solidFill>
            </a:endParaRPr>
          </a:p>
        </p:txBody>
      </p:sp>
      <p:sp>
        <p:nvSpPr>
          <p:cNvPr id="18" name="正方形/長方形 17"/>
          <p:cNvSpPr/>
          <p:nvPr/>
        </p:nvSpPr>
        <p:spPr>
          <a:xfrm>
            <a:off x="846107" y="4595049"/>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Design</a:t>
            </a:r>
            <a:endParaRPr lang="ja-JP" altLang="en-US" sz="2400" dirty="0">
              <a:solidFill>
                <a:schemeClr val="bg1"/>
              </a:solidFill>
            </a:endParaRPr>
          </a:p>
        </p:txBody>
      </p:sp>
      <p:sp>
        <p:nvSpPr>
          <p:cNvPr id="19" name="正方形/長方形 18"/>
          <p:cNvSpPr/>
          <p:nvPr/>
        </p:nvSpPr>
        <p:spPr>
          <a:xfrm>
            <a:off x="846107" y="5317109"/>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Construction</a:t>
            </a:r>
            <a:endParaRPr lang="ja-JP" altLang="en-US" sz="2400" dirty="0">
              <a:solidFill>
                <a:schemeClr val="bg1"/>
              </a:solidFill>
            </a:endParaRPr>
          </a:p>
        </p:txBody>
      </p:sp>
      <p:sp>
        <p:nvSpPr>
          <p:cNvPr id="20" name="正方形/長方形 19"/>
          <p:cNvSpPr/>
          <p:nvPr/>
        </p:nvSpPr>
        <p:spPr>
          <a:xfrm>
            <a:off x="846107" y="6039170"/>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Operation</a:t>
            </a:r>
            <a:endParaRPr lang="ja-JP" altLang="en-US" sz="2400" dirty="0">
              <a:solidFill>
                <a:schemeClr val="bg1"/>
              </a:solidFill>
            </a:endParaRPr>
          </a:p>
        </p:txBody>
      </p:sp>
      <p:sp>
        <p:nvSpPr>
          <p:cNvPr id="21" name="正方形/長方形 20"/>
          <p:cNvSpPr/>
          <p:nvPr/>
        </p:nvSpPr>
        <p:spPr>
          <a:xfrm>
            <a:off x="5148064" y="1628800"/>
            <a:ext cx="3528392" cy="707886"/>
          </a:xfrm>
          <a:prstGeom prst="rect">
            <a:avLst/>
          </a:prstGeom>
          <a:noFill/>
          <a:ln>
            <a:solidFill>
              <a:srgbClr val="1D65BD"/>
            </a:solidFill>
          </a:ln>
        </p:spPr>
        <p:txBody>
          <a:bodyPr wrap="square">
            <a:spAutoFit/>
          </a:bodyPr>
          <a:lstStyle/>
          <a:p>
            <a:pPr algn="ctr"/>
            <a:r>
              <a:rPr lang="en-US" altLang="ja-JP" sz="2000" b="1" dirty="0" smtClean="0">
                <a:solidFill>
                  <a:srgbClr val="1D65BD"/>
                </a:solidFill>
              </a:rPr>
              <a:t>1/25,000 topographical map</a:t>
            </a:r>
          </a:p>
          <a:p>
            <a:pPr algn="ctr"/>
            <a:r>
              <a:rPr lang="en-US" altLang="ja-JP" sz="2000" b="1" dirty="0" smtClean="0">
                <a:solidFill>
                  <a:srgbClr val="1D65BD"/>
                </a:solidFill>
              </a:rPr>
              <a:t>Flow quantity data</a:t>
            </a:r>
            <a:endParaRPr lang="ja-JP" altLang="en-US" sz="2000" b="1" dirty="0">
              <a:solidFill>
                <a:srgbClr val="1D65BD"/>
              </a:solidFill>
            </a:endParaRPr>
          </a:p>
        </p:txBody>
      </p:sp>
      <p:sp>
        <p:nvSpPr>
          <p:cNvPr id="22" name="正方形/長方形 21"/>
          <p:cNvSpPr/>
          <p:nvPr/>
        </p:nvSpPr>
        <p:spPr>
          <a:xfrm>
            <a:off x="5203824" y="3205161"/>
            <a:ext cx="3472632" cy="830997"/>
          </a:xfrm>
          <a:prstGeom prst="rect">
            <a:avLst/>
          </a:prstGeom>
          <a:noFill/>
          <a:ln>
            <a:solidFill>
              <a:srgbClr val="1D65BD"/>
            </a:solidFill>
          </a:ln>
        </p:spPr>
        <p:txBody>
          <a:bodyPr wrap="square">
            <a:spAutoFit/>
          </a:bodyPr>
          <a:lstStyle/>
          <a:p>
            <a:pPr algn="ctr"/>
            <a:r>
              <a:rPr lang="en-US" altLang="ja-JP" sz="2400" b="1" dirty="0" smtClean="0">
                <a:solidFill>
                  <a:srgbClr val="1D65BD"/>
                </a:solidFill>
              </a:rPr>
              <a:t>1/2,500 topographical map </a:t>
            </a:r>
            <a:endParaRPr lang="ja-JP" altLang="en-US" sz="2400" b="1" dirty="0">
              <a:solidFill>
                <a:srgbClr val="1D65BD"/>
              </a:solidFill>
            </a:endParaRPr>
          </a:p>
        </p:txBody>
      </p:sp>
      <p:sp>
        <p:nvSpPr>
          <p:cNvPr id="23" name="正方形/長方形 22"/>
          <p:cNvSpPr/>
          <p:nvPr/>
        </p:nvSpPr>
        <p:spPr>
          <a:xfrm>
            <a:off x="5203824" y="3938890"/>
            <a:ext cx="3472632" cy="461665"/>
          </a:xfrm>
          <a:prstGeom prst="rect">
            <a:avLst/>
          </a:prstGeom>
          <a:noFill/>
          <a:ln>
            <a:solidFill>
              <a:srgbClr val="1D65BD"/>
            </a:solidFill>
          </a:ln>
        </p:spPr>
        <p:txBody>
          <a:bodyPr wrap="square">
            <a:spAutoFit/>
          </a:bodyPr>
          <a:lstStyle/>
          <a:p>
            <a:pPr algn="ctr"/>
            <a:r>
              <a:rPr lang="en-US" altLang="ja-JP" sz="2400" b="1" dirty="0" smtClean="0">
                <a:solidFill>
                  <a:srgbClr val="1D65BD"/>
                </a:solidFill>
              </a:rPr>
              <a:t>Actual survey</a:t>
            </a:r>
            <a:endParaRPr lang="ja-JP" altLang="en-US" sz="2400" b="1" dirty="0">
              <a:solidFill>
                <a:srgbClr val="1D65BD"/>
              </a:solidFill>
            </a:endParaRPr>
          </a:p>
        </p:txBody>
      </p:sp>
      <p:sp>
        <p:nvSpPr>
          <p:cNvPr id="24" name="正方形/長方形 23"/>
          <p:cNvSpPr/>
          <p:nvPr/>
        </p:nvSpPr>
        <p:spPr>
          <a:xfrm>
            <a:off x="5203824" y="4591059"/>
            <a:ext cx="3472632" cy="461665"/>
          </a:xfrm>
          <a:prstGeom prst="rect">
            <a:avLst/>
          </a:prstGeom>
          <a:noFill/>
          <a:ln>
            <a:solidFill>
              <a:srgbClr val="1D65BD"/>
            </a:solidFill>
          </a:ln>
        </p:spPr>
        <p:txBody>
          <a:bodyPr wrap="square">
            <a:spAutoFit/>
          </a:bodyPr>
          <a:lstStyle/>
          <a:p>
            <a:pPr algn="ctr"/>
            <a:r>
              <a:rPr lang="en-US" altLang="ja-JP" sz="2400" b="1" dirty="0" smtClean="0">
                <a:solidFill>
                  <a:srgbClr val="1D65BD"/>
                </a:solidFill>
              </a:rPr>
              <a:t>Design (CAD)</a:t>
            </a:r>
            <a:endParaRPr lang="ja-JP" altLang="en-US" sz="2400" b="1" dirty="0">
              <a:solidFill>
                <a:srgbClr val="1D65BD"/>
              </a:solidFill>
            </a:endParaRPr>
          </a:p>
        </p:txBody>
      </p:sp>
      <p:cxnSp>
        <p:nvCxnSpPr>
          <p:cNvPr id="26" name="直線矢印コネクタ 25"/>
          <p:cNvCxnSpPr/>
          <p:nvPr/>
        </p:nvCxnSpPr>
        <p:spPr>
          <a:xfrm rot="5400000">
            <a:off x="2287547" y="3062520"/>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rot="5400000">
            <a:off x="2288340" y="3772718"/>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p:nvPr/>
        </p:nvCxnSpPr>
        <p:spPr>
          <a:xfrm rot="5400000">
            <a:off x="2288340" y="4458521"/>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rot="5400000">
            <a:off x="2288340" y="5168138"/>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rot="5400000">
            <a:off x="2288340" y="5896806"/>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a:stCxn id="21" idx="1"/>
            <a:endCxn id="37" idx="3"/>
          </p:cNvCxnSpPr>
          <p:nvPr/>
        </p:nvCxnSpPr>
        <p:spPr>
          <a:xfrm flipH="1">
            <a:off x="3970856" y="1982743"/>
            <a:ext cx="1177208" cy="20906"/>
          </a:xfrm>
          <a:prstGeom prst="straightConnector1">
            <a:avLst/>
          </a:prstGeom>
          <a:ln w="28575">
            <a:solidFill>
              <a:srgbClr val="1D65BD"/>
            </a:solidFill>
            <a:prstDash val="sysDash"/>
            <a:tailEnd type="arrow" w="sm" len="sm"/>
          </a:ln>
        </p:spPr>
        <p:style>
          <a:lnRef idx="1">
            <a:schemeClr val="accent1"/>
          </a:lnRef>
          <a:fillRef idx="0">
            <a:schemeClr val="accent1"/>
          </a:fillRef>
          <a:effectRef idx="0">
            <a:schemeClr val="accent1"/>
          </a:effectRef>
          <a:fontRef idx="minor">
            <a:schemeClr val="tx1"/>
          </a:fontRef>
        </p:style>
      </p:cxnSp>
      <p:cxnSp>
        <p:nvCxnSpPr>
          <p:cNvPr id="38" name="直線矢印コネクタ 37"/>
          <p:cNvCxnSpPr/>
          <p:nvPr/>
        </p:nvCxnSpPr>
        <p:spPr>
          <a:xfrm rot="10800000">
            <a:off x="3989378" y="3429000"/>
            <a:ext cx="1214447" cy="1588"/>
          </a:xfrm>
          <a:prstGeom prst="straightConnector1">
            <a:avLst/>
          </a:prstGeom>
          <a:ln w="28575">
            <a:solidFill>
              <a:srgbClr val="1D65BD"/>
            </a:solidFill>
            <a:prstDash val="sysDash"/>
            <a:tailEnd type="arrow" w="sm" len="sm"/>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rot="10800000">
            <a:off x="3989378" y="4143381"/>
            <a:ext cx="1214447" cy="1588"/>
          </a:xfrm>
          <a:prstGeom prst="straightConnector1">
            <a:avLst/>
          </a:prstGeom>
          <a:ln w="28575">
            <a:solidFill>
              <a:srgbClr val="1D65BD"/>
            </a:solidFill>
            <a:prstDash val="sysDash"/>
            <a:tailEnd type="arrow" w="sm" len="sm"/>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rot="10800000">
            <a:off x="3989378" y="4835988"/>
            <a:ext cx="1214447" cy="1588"/>
          </a:xfrm>
          <a:prstGeom prst="straightConnector1">
            <a:avLst/>
          </a:prstGeom>
          <a:ln w="28575">
            <a:solidFill>
              <a:srgbClr val="1D65BD"/>
            </a:solidFill>
            <a:prstDash val="sysDash"/>
            <a:tailEnd type="arrow" w="sm" len="sm"/>
          </a:ln>
        </p:spPr>
        <p:style>
          <a:lnRef idx="1">
            <a:schemeClr val="accent1"/>
          </a:lnRef>
          <a:fillRef idx="0">
            <a:schemeClr val="accent1"/>
          </a:fillRef>
          <a:effectRef idx="0">
            <a:schemeClr val="accent1"/>
          </a:effectRef>
          <a:fontRef idx="minor">
            <a:schemeClr val="tx1"/>
          </a:fontRef>
        </p:style>
      </p:cxnSp>
      <p:sp>
        <p:nvSpPr>
          <p:cNvPr id="32" name="正方形/長方形 31"/>
          <p:cNvSpPr/>
          <p:nvPr/>
        </p:nvSpPr>
        <p:spPr>
          <a:xfrm>
            <a:off x="5148064" y="2492896"/>
            <a:ext cx="3528392" cy="461665"/>
          </a:xfrm>
          <a:prstGeom prst="rect">
            <a:avLst/>
          </a:prstGeom>
          <a:noFill/>
          <a:ln>
            <a:solidFill>
              <a:srgbClr val="1D65BD"/>
            </a:solidFill>
          </a:ln>
        </p:spPr>
        <p:txBody>
          <a:bodyPr wrap="square">
            <a:spAutoFit/>
          </a:bodyPr>
          <a:lstStyle/>
          <a:p>
            <a:pPr algn="ctr"/>
            <a:r>
              <a:rPr lang="en-US" altLang="ja-JP" sz="2400" b="1" dirty="0" smtClean="0">
                <a:solidFill>
                  <a:srgbClr val="1D65BD"/>
                </a:solidFill>
              </a:rPr>
              <a:t>GIS, Database</a:t>
            </a:r>
            <a:endParaRPr lang="ja-JP" altLang="en-US" sz="2400" b="1" dirty="0">
              <a:solidFill>
                <a:srgbClr val="1D65BD"/>
              </a:solidFill>
            </a:endParaRPr>
          </a:p>
        </p:txBody>
      </p:sp>
      <p:sp>
        <p:nvSpPr>
          <p:cNvPr id="37" name="正方形/長方形 36"/>
          <p:cNvSpPr/>
          <p:nvPr/>
        </p:nvSpPr>
        <p:spPr>
          <a:xfrm>
            <a:off x="827584" y="1772816"/>
            <a:ext cx="3143272" cy="461665"/>
          </a:xfrm>
          <a:prstGeom prst="rect">
            <a:avLst/>
          </a:prstGeom>
          <a:solidFill>
            <a:srgbClr val="008000"/>
          </a:solidFill>
        </p:spPr>
        <p:txBody>
          <a:bodyPr wrap="square">
            <a:spAutoFit/>
          </a:bodyPr>
          <a:lstStyle/>
          <a:p>
            <a:pPr algn="ctr"/>
            <a:r>
              <a:rPr lang="en-US" altLang="ja-JP" sz="2400" dirty="0" smtClean="0">
                <a:solidFill>
                  <a:schemeClr val="bg1"/>
                </a:solidFill>
              </a:rPr>
              <a:t>Potential Map</a:t>
            </a:r>
          </a:p>
        </p:txBody>
      </p:sp>
      <p:cxnSp>
        <p:nvCxnSpPr>
          <p:cNvPr id="41" name="直線矢印コネクタ 40"/>
          <p:cNvCxnSpPr/>
          <p:nvPr/>
        </p:nvCxnSpPr>
        <p:spPr>
          <a:xfrm rot="5400000">
            <a:off x="2282356" y="2334268"/>
            <a:ext cx="260395" cy="1588"/>
          </a:xfrm>
          <a:prstGeom prst="straightConnector1">
            <a:avLst/>
          </a:prstGeom>
          <a:ln w="28575">
            <a:solidFill>
              <a:srgbClr val="008000"/>
            </a:solidFill>
            <a:tailEnd type="arrow" w="sm" len="sm"/>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flipH="1">
            <a:off x="3995936" y="2708920"/>
            <a:ext cx="1177208" cy="0"/>
          </a:xfrm>
          <a:prstGeom prst="straightConnector1">
            <a:avLst/>
          </a:prstGeom>
          <a:ln w="28575">
            <a:solidFill>
              <a:srgbClr val="1D65BD"/>
            </a:solidFill>
            <a:prstDash val="sysDash"/>
            <a:tailEnd type="arrow" w="sm" len="sm"/>
          </a:ln>
        </p:spPr>
        <p:style>
          <a:lnRef idx="1">
            <a:schemeClr val="accent1"/>
          </a:lnRef>
          <a:fillRef idx="0">
            <a:schemeClr val="accent1"/>
          </a:fillRef>
          <a:effectRef idx="0">
            <a:schemeClr val="accent1"/>
          </a:effectRef>
          <a:fontRef idx="minor">
            <a:schemeClr val="tx1"/>
          </a:fontRef>
        </p:style>
      </p:cxnSp>
      <p:sp>
        <p:nvSpPr>
          <p:cNvPr id="33" name="スライド番号プレースホルダ 32"/>
          <p:cNvSpPr>
            <a:spLocks noGrp="1"/>
          </p:cNvSpPr>
          <p:nvPr>
            <p:ph type="sldNum" sz="quarter" idx="12"/>
          </p:nvPr>
        </p:nvSpPr>
        <p:spPr/>
        <p:txBody>
          <a:bodyPr/>
          <a:lstStyle/>
          <a:p>
            <a:fld id="{D8E651E9-9C47-45F9-AFF3-BB8A4C89013D}" type="slidenum">
              <a:rPr kumimoji="1" lang="ja-JP" altLang="en-US" smtClean="0"/>
              <a:pPr/>
              <a:t>22</a:t>
            </a:fld>
            <a:endParaRPr kumimoji="1" lang="ja-JP"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pic>
        <p:nvPicPr>
          <p:cNvPr id="32" name="図 31" descr="無題.emf"/>
          <p:cNvPicPr>
            <a:picLocks noChangeAspect="1"/>
          </p:cNvPicPr>
          <p:nvPr/>
        </p:nvPicPr>
        <p:blipFill>
          <a:blip r:embed="rId5" cstate="print"/>
          <a:srcRect l="13281" r="14062"/>
          <a:stretch>
            <a:fillRect/>
          </a:stretch>
        </p:blipFill>
        <p:spPr>
          <a:xfrm>
            <a:off x="71406" y="774680"/>
            <a:ext cx="5715040" cy="5987256"/>
          </a:xfrm>
          <a:prstGeom prst="rect">
            <a:avLst/>
          </a:prstGeom>
        </p:spPr>
      </p:pic>
      <p:grpSp>
        <p:nvGrpSpPr>
          <p:cNvPr id="44" name="グループ化 43"/>
          <p:cNvGrpSpPr/>
          <p:nvPr/>
        </p:nvGrpSpPr>
        <p:grpSpPr>
          <a:xfrm>
            <a:off x="142844" y="1196752"/>
            <a:ext cx="5509276" cy="5565184"/>
            <a:chOff x="142844" y="774680"/>
            <a:chExt cx="5715040" cy="5987256"/>
          </a:xfrm>
        </p:grpSpPr>
        <p:pic>
          <p:nvPicPr>
            <p:cNvPr id="33" name="図 32" descr="無題2.emf"/>
            <p:cNvPicPr>
              <a:picLocks noChangeAspect="1"/>
            </p:cNvPicPr>
            <p:nvPr/>
          </p:nvPicPr>
          <p:blipFill>
            <a:blip r:embed="rId6" cstate="print"/>
            <a:srcRect l="14062" r="13281"/>
            <a:stretch>
              <a:fillRect/>
            </a:stretch>
          </p:blipFill>
          <p:spPr>
            <a:xfrm>
              <a:off x="142844" y="774680"/>
              <a:ext cx="5715040" cy="5987256"/>
            </a:xfrm>
            <a:prstGeom prst="rect">
              <a:avLst/>
            </a:prstGeom>
          </p:spPr>
        </p:pic>
        <p:grpSp>
          <p:nvGrpSpPr>
            <p:cNvPr id="43" name="グループ化 42"/>
            <p:cNvGrpSpPr/>
            <p:nvPr/>
          </p:nvGrpSpPr>
          <p:grpSpPr>
            <a:xfrm>
              <a:off x="857224" y="2235192"/>
              <a:ext cx="2357454" cy="369332"/>
              <a:chOff x="857224" y="2235192"/>
              <a:chExt cx="2357454" cy="369332"/>
            </a:xfrm>
          </p:grpSpPr>
          <p:sp>
            <p:nvSpPr>
              <p:cNvPr id="41" name="円/楕円 40"/>
              <p:cNvSpPr/>
              <p:nvPr/>
            </p:nvSpPr>
            <p:spPr>
              <a:xfrm>
                <a:off x="857224" y="2357430"/>
                <a:ext cx="142876" cy="14287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1000100" y="2235192"/>
                <a:ext cx="2214578" cy="369332"/>
              </a:xfrm>
              <a:prstGeom prst="rect">
                <a:avLst/>
              </a:prstGeom>
              <a:noFill/>
            </p:spPr>
            <p:txBody>
              <a:bodyPr wrap="square" rtlCol="0">
                <a:spAutoFit/>
              </a:bodyPr>
              <a:lstStyle/>
              <a:p>
                <a:r>
                  <a:rPr kumimoji="1" lang="en-US" altLang="ja-JP" dirty="0" smtClean="0">
                    <a:solidFill>
                      <a:srgbClr val="FF0000"/>
                    </a:solidFill>
                  </a:rPr>
                  <a:t>Hydro potential spot</a:t>
                </a:r>
                <a:endParaRPr kumimoji="1" lang="ja-JP" altLang="en-US" dirty="0">
                  <a:solidFill>
                    <a:srgbClr val="FF0000"/>
                  </a:solidFill>
                </a:endParaRPr>
              </a:p>
            </p:txBody>
          </p:sp>
        </p:grpSp>
      </p:grpSp>
      <p:cxnSp>
        <p:nvCxnSpPr>
          <p:cNvPr id="47" name="直線コネクタ 46"/>
          <p:cNvCxnSpPr/>
          <p:nvPr/>
        </p:nvCxnSpPr>
        <p:spPr>
          <a:xfrm>
            <a:off x="10644230" y="5214950"/>
            <a:ext cx="914400" cy="914400"/>
          </a:xfrm>
          <a:prstGeom prst="line">
            <a:avLst/>
          </a:prstGeom>
        </p:spPr>
        <p:style>
          <a:lnRef idx="1">
            <a:schemeClr val="accent1"/>
          </a:lnRef>
          <a:fillRef idx="0">
            <a:schemeClr val="accent1"/>
          </a:fillRef>
          <a:effectRef idx="0">
            <a:schemeClr val="accent1"/>
          </a:effectRef>
          <a:fontRef idx="minor">
            <a:schemeClr val="tx1"/>
          </a:fontRef>
        </p:style>
      </p:cxnSp>
      <p:grpSp>
        <p:nvGrpSpPr>
          <p:cNvPr id="55" name="グループ化 54"/>
          <p:cNvGrpSpPr/>
          <p:nvPr/>
        </p:nvGrpSpPr>
        <p:grpSpPr>
          <a:xfrm>
            <a:off x="2928926" y="2285992"/>
            <a:ext cx="5924251" cy="4071966"/>
            <a:chOff x="2928926" y="2285992"/>
            <a:chExt cx="5924251" cy="4071966"/>
          </a:xfrm>
        </p:grpSpPr>
        <p:pic>
          <p:nvPicPr>
            <p:cNvPr id="34"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l="30863" t="1786" r="2266" b="48214"/>
            <a:stretch>
              <a:fillRect/>
            </a:stretch>
          </p:blipFill>
          <p:spPr bwMode="auto">
            <a:xfrm>
              <a:off x="5072066" y="2285992"/>
              <a:ext cx="3781111" cy="4071966"/>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5" name="正方形/長方形 44"/>
            <p:cNvSpPr/>
            <p:nvPr/>
          </p:nvSpPr>
          <p:spPr>
            <a:xfrm>
              <a:off x="2928926" y="4500570"/>
              <a:ext cx="214314" cy="2143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9" name="直線コネクタ 48"/>
            <p:cNvCxnSpPr/>
            <p:nvPr/>
          </p:nvCxnSpPr>
          <p:spPr>
            <a:xfrm rot="5400000" flipH="1" flipV="1">
              <a:off x="3009106" y="2426491"/>
              <a:ext cx="2203457" cy="1922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3149602" y="4705351"/>
              <a:ext cx="1911348" cy="16446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テキスト ボックス 18"/>
          <p:cNvSpPr txBox="1"/>
          <p:nvPr/>
        </p:nvSpPr>
        <p:spPr>
          <a:xfrm>
            <a:off x="467544" y="2924944"/>
            <a:ext cx="2304256" cy="1569660"/>
          </a:xfrm>
          <a:prstGeom prst="rect">
            <a:avLst/>
          </a:prstGeom>
          <a:noFill/>
        </p:spPr>
        <p:txBody>
          <a:bodyPr wrap="square" rtlCol="0">
            <a:spAutoFit/>
          </a:bodyPr>
          <a:lstStyle/>
          <a:p>
            <a:r>
              <a:rPr kumimoji="1" lang="en-US" altLang="ja-JP" sz="2400" dirty="0" smtClean="0"/>
              <a:t>3,000 points hav</a:t>
            </a:r>
            <a:r>
              <a:rPr lang="en-US" altLang="ja-JP" sz="2400" dirty="0" smtClean="0"/>
              <a:t>e been </a:t>
            </a:r>
            <a:r>
              <a:rPr kumimoji="1" lang="en-US" altLang="ja-JP" sz="2400" dirty="0" smtClean="0"/>
              <a:t>selected all </a:t>
            </a:r>
            <a:r>
              <a:rPr lang="en-US" altLang="ja-JP" sz="2400" dirty="0" smtClean="0"/>
              <a:t>over Japan</a:t>
            </a:r>
            <a:endParaRPr kumimoji="1" lang="ja-JP" altLang="en-US" sz="2400" dirty="0"/>
          </a:p>
        </p:txBody>
      </p:sp>
      <p:sp>
        <p:nvSpPr>
          <p:cNvPr id="21" name="タイトル 6"/>
          <p:cNvSpPr>
            <a:spLocks noGrp="1"/>
          </p:cNvSpPr>
          <p:nvPr>
            <p:ph type="title"/>
          </p:nvPr>
        </p:nvSpPr>
        <p:spPr>
          <a:xfrm>
            <a:off x="1142976" y="116632"/>
            <a:ext cx="7770192" cy="864096"/>
          </a:xfrm>
        </p:spPr>
        <p:txBody>
          <a:bodyPr>
            <a:normAutofit/>
          </a:bodyPr>
          <a:lstStyle/>
          <a:p>
            <a:pPr>
              <a:lnSpc>
                <a:spcPts val="3000"/>
              </a:lnSpc>
            </a:pPr>
            <a:r>
              <a:rPr lang="en-US" sz="4000" dirty="0" smtClean="0"/>
              <a:t>Examples of Japanese potential map</a:t>
            </a:r>
            <a:br>
              <a:rPr lang="en-US" sz="4000" dirty="0" smtClean="0"/>
            </a:br>
            <a:r>
              <a:rPr lang="en-US" sz="4000" dirty="0" smtClean="0"/>
              <a:t> of the small hydropower</a:t>
            </a:r>
            <a:endParaRPr kumimoji="1" lang="ja-JP" altLang="en-US" sz="4000" dirty="0"/>
          </a:p>
        </p:txBody>
      </p:sp>
      <p:sp>
        <p:nvSpPr>
          <p:cNvPr id="20" name="スライド番号プレースホルダ 19"/>
          <p:cNvSpPr>
            <a:spLocks noGrp="1"/>
          </p:cNvSpPr>
          <p:nvPr>
            <p:ph type="sldNum" sz="quarter" idx="12"/>
          </p:nvPr>
        </p:nvSpPr>
        <p:spPr/>
        <p:txBody>
          <a:bodyPr/>
          <a:lstStyle/>
          <a:p>
            <a:fld id="{D8E651E9-9C47-45F9-AFF3-BB8A4C89013D}" type="slidenum">
              <a:rPr kumimoji="1" lang="ja-JP" altLang="en-US" smtClean="0"/>
              <a:pPr/>
              <a:t>23</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30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3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142976" y="116632"/>
            <a:ext cx="7770192" cy="864096"/>
          </a:xfrm>
        </p:spPr>
        <p:txBody>
          <a:bodyPr>
            <a:normAutofit/>
          </a:bodyPr>
          <a:lstStyle/>
          <a:p>
            <a:pPr>
              <a:lnSpc>
                <a:spcPts val="3000"/>
              </a:lnSpc>
            </a:pPr>
            <a:r>
              <a:rPr lang="en-US" sz="4000" dirty="0" smtClean="0"/>
              <a:t>Examples of Japanese potential map</a:t>
            </a:r>
            <a:br>
              <a:rPr lang="en-US" sz="4000" dirty="0" smtClean="0"/>
            </a:br>
            <a:r>
              <a:rPr lang="en-US" sz="4000" dirty="0" smtClean="0"/>
              <a:t> of the small hydropower</a:t>
            </a:r>
            <a:endParaRPr kumimoji="1" lang="ja-JP" altLang="en-US" sz="4000" dirty="0"/>
          </a:p>
        </p:txBody>
      </p:sp>
      <p:sp>
        <p:nvSpPr>
          <p:cNvPr id="8" name="正方形/長方形 7"/>
          <p:cNvSpPr/>
          <p:nvPr/>
        </p:nvSpPr>
        <p:spPr>
          <a:xfrm>
            <a:off x="214281" y="1357299"/>
            <a:ext cx="8501123" cy="830997"/>
          </a:xfrm>
          <a:prstGeom prst="rect">
            <a:avLst/>
          </a:prstGeom>
        </p:spPr>
        <p:txBody>
          <a:bodyPr wrap="square">
            <a:spAutoFit/>
          </a:bodyPr>
          <a:lstStyle/>
          <a:p>
            <a:pPr algn="ctr"/>
            <a:r>
              <a:rPr lang="en-US" sz="2400" dirty="0" smtClean="0"/>
              <a:t> Potential map of small hydropower made by the Ministry of the Environment</a:t>
            </a:r>
            <a:endParaRPr lang="ja-JP" altLang="en-US" u="sng" dirty="0"/>
          </a:p>
        </p:txBody>
      </p:sp>
      <p:pic>
        <p:nvPicPr>
          <p:cNvPr id="9" name="図 8" descr="温暖化防止23_小水力ポスター200.tif"/>
          <p:cNvPicPr>
            <a:picLocks noChangeAspect="1"/>
          </p:cNvPicPr>
          <p:nvPr/>
        </p:nvPicPr>
        <p:blipFill>
          <a:blip r:embed="rId4" cstate="print"/>
          <a:srcRect l="6315" t="4989" r="2105" b="25512"/>
          <a:stretch>
            <a:fillRect/>
          </a:stretch>
        </p:blipFill>
        <p:spPr>
          <a:xfrm>
            <a:off x="714348" y="2214554"/>
            <a:ext cx="3429024" cy="3678408"/>
          </a:xfrm>
          <a:prstGeom prst="rect">
            <a:avLst/>
          </a:prstGeom>
        </p:spPr>
      </p:pic>
      <p:sp>
        <p:nvSpPr>
          <p:cNvPr id="11" name="正方形/長方形 10"/>
          <p:cNvSpPr/>
          <p:nvPr/>
        </p:nvSpPr>
        <p:spPr>
          <a:xfrm>
            <a:off x="1357291" y="5913681"/>
            <a:ext cx="7572428" cy="830997"/>
          </a:xfrm>
          <a:prstGeom prst="rect">
            <a:avLst/>
          </a:prstGeom>
        </p:spPr>
        <p:txBody>
          <a:bodyPr wrap="square">
            <a:spAutoFit/>
          </a:bodyPr>
          <a:lstStyle/>
          <a:p>
            <a:r>
              <a:rPr lang="ja-JP" altLang="en-US" sz="2400" dirty="0" smtClean="0"/>
              <a:t>⇒</a:t>
            </a:r>
            <a:r>
              <a:rPr lang="en-US" sz="2400" dirty="0" smtClean="0"/>
              <a:t>It uses 1/25,000 topographical map</a:t>
            </a:r>
          </a:p>
          <a:p>
            <a:r>
              <a:rPr lang="ja-JP" altLang="en-US" sz="2400" dirty="0" smtClean="0"/>
              <a:t>⇒</a:t>
            </a:r>
            <a:r>
              <a:rPr lang="en-US" sz="2400" dirty="0" smtClean="0"/>
              <a:t>It can be made in Myanmar</a:t>
            </a:r>
            <a:endParaRPr lang="ja-JP" altLang="en-US" sz="2400" dirty="0"/>
          </a:p>
        </p:txBody>
      </p:sp>
      <p:pic>
        <p:nvPicPr>
          <p:cNvPr id="15" name="図 14" descr="pics2648.gif"/>
          <p:cNvPicPr>
            <a:picLocks noChangeAspect="1"/>
          </p:cNvPicPr>
          <p:nvPr/>
        </p:nvPicPr>
        <p:blipFill>
          <a:blip r:embed="rId5" cstate="print"/>
          <a:stretch>
            <a:fillRect/>
          </a:stretch>
        </p:blipFill>
        <p:spPr>
          <a:xfrm>
            <a:off x="2571737" y="5357827"/>
            <a:ext cx="642943" cy="428961"/>
          </a:xfrm>
          <a:prstGeom prst="rect">
            <a:avLst/>
          </a:prstGeom>
        </p:spPr>
      </p:pic>
      <p:sp>
        <p:nvSpPr>
          <p:cNvPr id="16" name="正方形/長方形 15"/>
          <p:cNvSpPr/>
          <p:nvPr/>
        </p:nvSpPr>
        <p:spPr>
          <a:xfrm>
            <a:off x="2576493" y="4572009"/>
            <a:ext cx="71439" cy="71438"/>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p:cNvCxnSpPr>
            <a:stCxn id="16" idx="0"/>
          </p:cNvCxnSpPr>
          <p:nvPr/>
        </p:nvCxnSpPr>
        <p:spPr>
          <a:xfrm rot="5400000" flipH="1" flipV="1">
            <a:off x="2627692" y="2199074"/>
            <a:ext cx="2357454" cy="23884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16" idx="2"/>
          </p:cNvCxnSpPr>
          <p:nvPr/>
        </p:nvCxnSpPr>
        <p:spPr>
          <a:xfrm rot="16200000" flipH="1">
            <a:off x="3199198" y="4056460"/>
            <a:ext cx="1214446" cy="23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図 9" descr="温暖化防止23_小水力ポスター200.tif"/>
          <p:cNvPicPr>
            <a:picLocks noChangeAspect="1"/>
          </p:cNvPicPr>
          <p:nvPr/>
        </p:nvPicPr>
        <p:blipFill>
          <a:blip r:embed="rId6" cstate="print"/>
          <a:srcRect r="58777" b="58846"/>
          <a:stretch>
            <a:fillRect/>
          </a:stretch>
        </p:blipFill>
        <p:spPr>
          <a:xfrm>
            <a:off x="5000629" y="2214554"/>
            <a:ext cx="3467348" cy="3643338"/>
          </a:xfrm>
          <a:prstGeom prst="rect">
            <a:avLst/>
          </a:prstGeom>
        </p:spPr>
      </p:pic>
      <p:sp>
        <p:nvSpPr>
          <p:cNvPr id="17" name="スライド番号プレースホルダ 16"/>
          <p:cNvSpPr>
            <a:spLocks noGrp="1"/>
          </p:cNvSpPr>
          <p:nvPr>
            <p:ph type="sldNum" sz="quarter" idx="12"/>
          </p:nvPr>
        </p:nvSpPr>
        <p:spPr/>
        <p:txBody>
          <a:bodyPr/>
          <a:lstStyle/>
          <a:p>
            <a:fld id="{D8E651E9-9C47-45F9-AFF3-BB8A4C89013D}" type="slidenum">
              <a:rPr kumimoji="1" lang="ja-JP" altLang="en-US" smtClean="0"/>
              <a:pPr/>
              <a:t>24</a:t>
            </a:fld>
            <a:endParaRPr kumimoji="1" lang="ja-JP"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142976" y="116632"/>
            <a:ext cx="7770192" cy="864096"/>
          </a:xfrm>
        </p:spPr>
        <p:txBody>
          <a:bodyPr>
            <a:normAutofit/>
          </a:bodyPr>
          <a:lstStyle/>
          <a:p>
            <a:pPr>
              <a:lnSpc>
                <a:spcPts val="3000"/>
              </a:lnSpc>
            </a:pPr>
            <a:r>
              <a:rPr lang="en-US" sz="4000" dirty="0" smtClean="0"/>
              <a:t>Examples of Japanese potential map</a:t>
            </a:r>
            <a:br>
              <a:rPr lang="en-US" sz="4000" dirty="0" smtClean="0"/>
            </a:br>
            <a:r>
              <a:rPr lang="en-US" sz="4000" dirty="0" smtClean="0"/>
              <a:t> of the small hydropower</a:t>
            </a:r>
            <a:endParaRPr kumimoji="1" lang="ja-JP" altLang="en-US" sz="4000" dirty="0"/>
          </a:p>
        </p:txBody>
      </p:sp>
      <p:pic>
        <p:nvPicPr>
          <p:cNvPr id="6146" name="Picture 2"/>
          <p:cNvPicPr>
            <a:picLocks noChangeAspect="1" noChangeArrowheads="1"/>
          </p:cNvPicPr>
          <p:nvPr/>
        </p:nvPicPr>
        <p:blipFill>
          <a:blip r:embed="rId3" cstate="print"/>
          <a:srcRect r="1231"/>
          <a:stretch>
            <a:fillRect/>
          </a:stretch>
        </p:blipFill>
        <p:spPr bwMode="auto">
          <a:xfrm>
            <a:off x="1028672" y="1812916"/>
            <a:ext cx="3670328" cy="4714884"/>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cstate="print"/>
          <a:srcRect l="394"/>
          <a:stretch>
            <a:fillRect/>
          </a:stretch>
        </p:blipFill>
        <p:spPr bwMode="auto">
          <a:xfrm>
            <a:off x="4672011" y="1860550"/>
            <a:ext cx="3608215" cy="4749800"/>
          </a:xfrm>
          <a:prstGeom prst="rect">
            <a:avLst/>
          </a:prstGeom>
          <a:noFill/>
          <a:ln w="9525">
            <a:noFill/>
            <a:miter lim="800000"/>
            <a:headEnd/>
            <a:tailEnd/>
          </a:ln>
          <a:effectLst/>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5" cstate="print"/>
          <a:srcRect/>
          <a:stretch>
            <a:fillRect/>
          </a:stretch>
        </p:blipFill>
        <p:spPr bwMode="auto">
          <a:xfrm>
            <a:off x="6475405" y="6542856"/>
            <a:ext cx="2668595" cy="315144"/>
          </a:xfrm>
          <a:prstGeom prst="rect">
            <a:avLst/>
          </a:prstGeom>
          <a:noFill/>
        </p:spPr>
      </p:pic>
      <p:sp>
        <p:nvSpPr>
          <p:cNvPr id="10" name="正方形/長方形 9"/>
          <p:cNvSpPr/>
          <p:nvPr/>
        </p:nvSpPr>
        <p:spPr>
          <a:xfrm>
            <a:off x="164617" y="5499344"/>
            <a:ext cx="6143668" cy="1200329"/>
          </a:xfrm>
          <a:prstGeom prst="rect">
            <a:avLst/>
          </a:prstGeom>
          <a:solidFill>
            <a:srgbClr val="FFFF00"/>
          </a:solidFill>
        </p:spPr>
        <p:txBody>
          <a:bodyPr wrap="square">
            <a:spAutoFit/>
          </a:bodyPr>
          <a:lstStyle/>
          <a:p>
            <a:r>
              <a:rPr lang="ja-JP" altLang="en-US" sz="2400" dirty="0" smtClean="0"/>
              <a:t>⇒</a:t>
            </a:r>
            <a:r>
              <a:rPr lang="en-US" sz="2400" dirty="0" smtClean="0"/>
              <a:t>Expert engineers extracted a proposed site by </a:t>
            </a:r>
          </a:p>
          <a:p>
            <a:r>
              <a:rPr lang="en-US" sz="2400" dirty="0" smtClean="0"/>
              <a:t>     a topographical map and a field investigation </a:t>
            </a:r>
          </a:p>
          <a:p>
            <a:r>
              <a:rPr lang="en-US" sz="2400" dirty="0" smtClean="0"/>
              <a:t>     based on their experience</a:t>
            </a:r>
            <a:endParaRPr lang="ja-JP" altLang="en-US" sz="2400" dirty="0"/>
          </a:p>
        </p:txBody>
      </p:sp>
      <p:sp>
        <p:nvSpPr>
          <p:cNvPr id="11" name="正方形/長方形 10"/>
          <p:cNvSpPr/>
          <p:nvPr/>
        </p:nvSpPr>
        <p:spPr>
          <a:xfrm>
            <a:off x="683568" y="1082888"/>
            <a:ext cx="8213091" cy="830997"/>
          </a:xfrm>
          <a:prstGeom prst="rect">
            <a:avLst/>
          </a:prstGeom>
        </p:spPr>
        <p:txBody>
          <a:bodyPr wrap="square">
            <a:spAutoFit/>
          </a:bodyPr>
          <a:lstStyle/>
          <a:p>
            <a:pPr algn="ctr"/>
            <a:r>
              <a:rPr lang="en-US" sz="2400" dirty="0" smtClean="0"/>
              <a:t> Potential map of small hydropower made by the Ministry of Economy, Trade and Industry</a:t>
            </a:r>
            <a:endParaRPr lang="ja-JP" altLang="en-US" u="sng" dirty="0"/>
          </a:p>
        </p:txBody>
      </p:sp>
      <p:sp>
        <p:nvSpPr>
          <p:cNvPr id="15" name="スライド番号プレースホルダ 14"/>
          <p:cNvSpPr>
            <a:spLocks noGrp="1"/>
          </p:cNvSpPr>
          <p:nvPr>
            <p:ph type="sldNum" sz="quarter" idx="12"/>
          </p:nvPr>
        </p:nvSpPr>
        <p:spPr/>
        <p:txBody>
          <a:bodyPr/>
          <a:lstStyle/>
          <a:p>
            <a:fld id="{D8E651E9-9C47-45F9-AFF3-BB8A4C89013D}" type="slidenum">
              <a:rPr kumimoji="1" lang="ja-JP" altLang="en-US" smtClean="0"/>
              <a:pPr/>
              <a:t>25</a:t>
            </a:fld>
            <a:endParaRPr kumimoji="1" lang="ja-JP"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0" y="1559040"/>
            <a:ext cx="9144000" cy="1008112"/>
          </a:xfrm>
        </p:spPr>
        <p:txBody>
          <a:bodyPr vert="horz" lIns="91440" tIns="45720" rIns="91440" bIns="45720" rtlCol="0" anchor="ctr">
            <a:normAutofit fontScale="90000"/>
          </a:bodyPr>
          <a:lstStyle/>
          <a:p>
            <a:pPr marL="514350" lvl="0" indent="-514350" algn="l">
              <a:lnSpc>
                <a:spcPts val="3000"/>
              </a:lnSpc>
            </a:pPr>
            <a:r>
              <a:rPr lang="en-US" sz="4000" dirty="0" smtClean="0"/>
              <a:t>Why the method for hydro potential is different  from the ones for other technologies</a:t>
            </a:r>
            <a:endParaRPr lang="en-US" altLang="ja-JP" sz="4000" dirty="0" smtClean="0"/>
          </a:p>
        </p:txBody>
      </p:sp>
      <p:cxnSp>
        <p:nvCxnSpPr>
          <p:cNvPr id="47" name="直線コネクタ 46"/>
          <p:cNvCxnSpPr/>
          <p:nvPr/>
        </p:nvCxnSpPr>
        <p:spPr>
          <a:xfrm>
            <a:off x="10644230" y="5214950"/>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9" name="正方形/長方形 8"/>
          <p:cNvSpPr/>
          <p:nvPr/>
        </p:nvSpPr>
        <p:spPr>
          <a:xfrm>
            <a:off x="1691680" y="188640"/>
            <a:ext cx="5688288" cy="646331"/>
          </a:xfrm>
          <a:prstGeom prst="rect">
            <a:avLst/>
          </a:prstGeom>
        </p:spPr>
        <p:txBody>
          <a:bodyPr wrap="none">
            <a:spAutoFit/>
          </a:bodyPr>
          <a:lstStyle/>
          <a:p>
            <a:pPr lvl="0" algn="ctr">
              <a:spcBef>
                <a:spcPct val="0"/>
              </a:spcBef>
              <a:defRPr/>
            </a:pPr>
            <a:r>
              <a:rPr lang="en-US" altLang="ja-JP" sz="3600" dirty="0" smtClean="0">
                <a:solidFill>
                  <a:prstClr val="black"/>
                </a:solidFill>
              </a:rPr>
              <a:t>No.2  aim of the presentation</a:t>
            </a:r>
            <a:endParaRPr lang="ja-JP" altLang="ja-JP" sz="3600" dirty="0">
              <a:solidFill>
                <a:prstClr val="black"/>
              </a:solidFill>
            </a:endParaRPr>
          </a:p>
        </p:txBody>
      </p:sp>
      <p:sp>
        <p:nvSpPr>
          <p:cNvPr id="10" name="タイトル 6"/>
          <p:cNvSpPr txBox="1">
            <a:spLocks/>
          </p:cNvSpPr>
          <p:nvPr/>
        </p:nvSpPr>
        <p:spPr>
          <a:xfrm>
            <a:off x="2699792" y="2496268"/>
            <a:ext cx="3374103" cy="43204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3600" b="0" i="0" u="none" strike="noStrike" kern="1200" cap="none" spc="0" normalizeH="0" baseline="0" noProof="0" dirty="0" smtClean="0">
                <a:ln>
                  <a:noFill/>
                </a:ln>
                <a:solidFill>
                  <a:schemeClr val="tx1"/>
                </a:solidFill>
                <a:effectLst/>
                <a:uLnTx/>
                <a:uFillTx/>
                <a:latin typeface="+mj-lt"/>
                <a:ea typeface="+mj-ea"/>
                <a:cs typeface="+mj-cs"/>
              </a:rPr>
              <a:t>⇓</a:t>
            </a:r>
            <a:endParaRPr kumimoji="1" lang="ja-JP" altLang="ja-JP"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1" name="タイトル 6"/>
          <p:cNvSpPr txBox="1">
            <a:spLocks/>
          </p:cNvSpPr>
          <p:nvPr/>
        </p:nvSpPr>
        <p:spPr>
          <a:xfrm>
            <a:off x="251520" y="2783176"/>
            <a:ext cx="8640961" cy="2880320"/>
          </a:xfrm>
          <a:prstGeom prst="rect">
            <a:avLst/>
          </a:prstGeom>
        </p:spPr>
        <p:txBody>
          <a:bodyPr vert="horz" lIns="91440" tIns="45720" rIns="91440" bIns="45720" rtlCol="0" anchor="ctr">
            <a:noAutofit/>
          </a:bodyPr>
          <a:lstStyle/>
          <a:p>
            <a:pPr marL="742950" lvl="0" indent="-742950">
              <a:spcBef>
                <a:spcPct val="0"/>
              </a:spcBef>
              <a:buFont typeface="Wingdings" pitchFamily="2" charset="2"/>
              <a:buChar char="l"/>
            </a:pPr>
            <a:r>
              <a:rPr lang="en-US" altLang="ja-JP" sz="3200" dirty="0" smtClean="0">
                <a:latin typeface="+mj-lt"/>
                <a:ea typeface="+mj-ea"/>
                <a:cs typeface="+mj-cs"/>
              </a:rPr>
              <a:t>topographical map and flow quantity data are required to make a potential map of the small hydropower</a:t>
            </a:r>
          </a:p>
          <a:p>
            <a:pPr marL="742950" lvl="0" indent="-742950">
              <a:spcBef>
                <a:spcPct val="0"/>
              </a:spcBef>
              <a:buFont typeface="Wingdings" pitchFamily="2" charset="2"/>
              <a:buChar char="l"/>
            </a:pPr>
            <a:r>
              <a:rPr lang="en-US" altLang="ja-JP" sz="3200" dirty="0" smtClean="0">
                <a:latin typeface="+mj-lt"/>
                <a:ea typeface="+mj-ea"/>
                <a:cs typeface="+mj-cs"/>
              </a:rPr>
              <a:t>Furthermore, the data of roads, villages, the local grid transmissions are necessary, too</a:t>
            </a:r>
          </a:p>
        </p:txBody>
      </p:sp>
      <p:sp>
        <p:nvSpPr>
          <p:cNvPr id="15" name="スライド番号プレースホルダ 14"/>
          <p:cNvSpPr>
            <a:spLocks noGrp="1"/>
          </p:cNvSpPr>
          <p:nvPr>
            <p:ph type="sldNum" sz="quarter" idx="12"/>
          </p:nvPr>
        </p:nvSpPr>
        <p:spPr/>
        <p:txBody>
          <a:bodyPr/>
          <a:lstStyle/>
          <a:p>
            <a:fld id="{D8E651E9-9C47-45F9-AFF3-BB8A4C89013D}" type="slidenum">
              <a:rPr kumimoji="1" lang="ja-JP" altLang="en-US" smtClean="0"/>
              <a:pPr/>
              <a:t>26</a:t>
            </a:fld>
            <a:endParaRPr kumimoji="1" lang="ja-JP"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9" name="タイトル 6"/>
          <p:cNvSpPr txBox="1">
            <a:spLocks/>
          </p:cNvSpPr>
          <p:nvPr/>
        </p:nvSpPr>
        <p:spPr>
          <a:xfrm>
            <a:off x="1142976" y="116632"/>
            <a:ext cx="7770192" cy="86409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ts val="3000"/>
              </a:lnSpc>
              <a:spcBef>
                <a:spcPct val="0"/>
              </a:spcBef>
              <a:spcAft>
                <a:spcPts val="0"/>
              </a:spcAft>
              <a:buClrTx/>
              <a:buSzTx/>
              <a:buFontTx/>
              <a:buNone/>
              <a:tabLst/>
              <a:defRPr/>
            </a:pPr>
            <a:r>
              <a:rPr kumimoji="1" lang="en-US" sz="4000" b="0" i="0" u="none" strike="noStrike" kern="1200" cap="none" spc="0" normalizeH="0" baseline="0" noProof="0" dirty="0" smtClean="0">
                <a:ln>
                  <a:noFill/>
                </a:ln>
                <a:solidFill>
                  <a:schemeClr val="tx1"/>
                </a:solidFill>
                <a:effectLst/>
                <a:uLnTx/>
                <a:uFillTx/>
                <a:latin typeface="+mj-lt"/>
                <a:ea typeface="+mj-ea"/>
                <a:cs typeface="+mj-cs"/>
              </a:rPr>
              <a:t>Examples of Japanese site finding of the small hydropower</a:t>
            </a:r>
            <a:endParaRPr kumimoji="1" lang="ja-JP" altLang="en-US"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正方形/長方形 9"/>
          <p:cNvSpPr/>
          <p:nvPr/>
        </p:nvSpPr>
        <p:spPr>
          <a:xfrm>
            <a:off x="1403648" y="1124744"/>
            <a:ext cx="7311756" cy="461665"/>
          </a:xfrm>
          <a:prstGeom prst="rect">
            <a:avLst/>
          </a:prstGeom>
        </p:spPr>
        <p:txBody>
          <a:bodyPr wrap="square">
            <a:spAutoFit/>
          </a:bodyPr>
          <a:lstStyle/>
          <a:p>
            <a:r>
              <a:rPr lang="en-US" sz="2400" dirty="0" smtClean="0"/>
              <a:t>More profitable Site Selection using the GIS technology</a:t>
            </a:r>
          </a:p>
        </p:txBody>
      </p:sp>
      <p:pic>
        <p:nvPicPr>
          <p:cNvPr id="11" name="図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28596" y="2285992"/>
            <a:ext cx="2357454" cy="3325828"/>
          </a:xfrm>
          <a:prstGeom prst="rect">
            <a:avLst/>
          </a:prstGeom>
        </p:spPr>
      </p:pic>
      <p:sp>
        <p:nvSpPr>
          <p:cNvPr id="15" name="正方形/長方形 14"/>
          <p:cNvSpPr/>
          <p:nvPr/>
        </p:nvSpPr>
        <p:spPr>
          <a:xfrm>
            <a:off x="928662" y="5672096"/>
            <a:ext cx="1365259" cy="400110"/>
          </a:xfrm>
          <a:prstGeom prst="rect">
            <a:avLst/>
          </a:prstGeom>
        </p:spPr>
        <p:txBody>
          <a:bodyPr wrap="square">
            <a:spAutoFit/>
          </a:bodyPr>
          <a:lstStyle/>
          <a:p>
            <a:pPr algn="ctr"/>
            <a:r>
              <a:rPr lang="en-US" sz="2000" dirty="0" smtClean="0"/>
              <a:t>GIS image</a:t>
            </a:r>
            <a:endParaRPr lang="ja-JP" altLang="en-US" sz="2000" dirty="0"/>
          </a:p>
        </p:txBody>
      </p:sp>
      <p:pic>
        <p:nvPicPr>
          <p:cNvPr id="16" name="図 15"/>
          <p:cNvPicPr/>
          <p:nvPr/>
        </p:nvPicPr>
        <p:blipFill>
          <a:blip r:embed="rId4"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rcRect l="28833" t="6975" r="7667" b="45323"/>
          <a:stretch>
            <a:fillRect/>
          </a:stretch>
        </p:blipFill>
        <p:spPr>
          <a:xfrm>
            <a:off x="3286116" y="1857364"/>
            <a:ext cx="1949837" cy="2071702"/>
          </a:xfrm>
          <a:prstGeom prst="rect">
            <a:avLst/>
          </a:prstGeom>
          <a:ln>
            <a:solidFill>
              <a:schemeClr val="tx1"/>
            </a:solidFill>
          </a:ln>
        </p:spPr>
      </p:pic>
      <p:pic>
        <p:nvPicPr>
          <p:cNvPr id="17" name="図 16"/>
          <p:cNvPicPr/>
          <p:nvPr/>
        </p:nvPicPr>
        <p:blipFill>
          <a:blip r:embed="rId5"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rcRect l="29104" t="6547" r="7396" b="47194"/>
          <a:stretch>
            <a:fillRect/>
          </a:stretch>
        </p:blipFill>
        <p:spPr>
          <a:xfrm>
            <a:off x="6072198" y="1857364"/>
            <a:ext cx="2010653" cy="2071702"/>
          </a:xfrm>
          <a:prstGeom prst="rect">
            <a:avLst/>
          </a:prstGeom>
          <a:ln>
            <a:solidFill>
              <a:schemeClr val="tx1"/>
            </a:solidFill>
          </a:ln>
        </p:spPr>
      </p:pic>
      <p:pic>
        <p:nvPicPr>
          <p:cNvPr id="18" name="図 17"/>
          <p:cNvPicPr/>
          <p:nvPr/>
        </p:nvPicPr>
        <p:blipFill>
          <a:blip r:embed="rId6"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rcRect l="28833" t="6530" r="7667" b="47639"/>
          <a:stretch>
            <a:fillRect/>
          </a:stretch>
        </p:blipFill>
        <p:spPr>
          <a:xfrm>
            <a:off x="3214678" y="4357694"/>
            <a:ext cx="2029422" cy="2071702"/>
          </a:xfrm>
          <a:prstGeom prst="rect">
            <a:avLst/>
          </a:prstGeom>
          <a:ln>
            <a:solidFill>
              <a:schemeClr val="tx1"/>
            </a:solidFill>
          </a:ln>
        </p:spPr>
      </p:pic>
      <p:pic>
        <p:nvPicPr>
          <p:cNvPr id="20" name="図 19"/>
          <p:cNvPicPr/>
          <p:nvPr/>
        </p:nvPicPr>
        <p:blipFill>
          <a:blip r:embed="rId7"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rcRect l="28833" t="6673" r="7667" b="48129"/>
          <a:stretch>
            <a:fillRect/>
          </a:stretch>
        </p:blipFill>
        <p:spPr>
          <a:xfrm>
            <a:off x="6033418" y="4357694"/>
            <a:ext cx="2080788" cy="2094811"/>
          </a:xfrm>
          <a:prstGeom prst="rect">
            <a:avLst/>
          </a:prstGeom>
          <a:ln>
            <a:solidFill>
              <a:schemeClr val="tx1"/>
            </a:solidFill>
          </a:ln>
        </p:spPr>
      </p:pic>
      <p:sp>
        <p:nvSpPr>
          <p:cNvPr id="21" name="正方形/長方形 20"/>
          <p:cNvSpPr/>
          <p:nvPr/>
        </p:nvSpPr>
        <p:spPr>
          <a:xfrm>
            <a:off x="3324896" y="3857628"/>
            <a:ext cx="1857388" cy="369332"/>
          </a:xfrm>
          <a:prstGeom prst="rect">
            <a:avLst/>
          </a:prstGeom>
        </p:spPr>
        <p:txBody>
          <a:bodyPr wrap="square">
            <a:spAutoFit/>
          </a:bodyPr>
          <a:lstStyle/>
          <a:p>
            <a:pPr algn="ctr"/>
            <a:r>
              <a:rPr lang="en-US" dirty="0" err="1" smtClean="0"/>
              <a:t>Cantidate</a:t>
            </a:r>
            <a:r>
              <a:rPr lang="en-US" dirty="0" smtClean="0"/>
              <a:t>  spot</a:t>
            </a:r>
            <a:endParaRPr lang="ja-JP" altLang="en-US" dirty="0"/>
          </a:p>
        </p:txBody>
      </p:sp>
      <p:sp>
        <p:nvSpPr>
          <p:cNvPr id="22" name="正方形/長方形 21"/>
          <p:cNvSpPr/>
          <p:nvPr/>
        </p:nvSpPr>
        <p:spPr>
          <a:xfrm>
            <a:off x="5936802" y="3885522"/>
            <a:ext cx="2428892" cy="369332"/>
          </a:xfrm>
          <a:prstGeom prst="rect">
            <a:avLst/>
          </a:prstGeom>
        </p:spPr>
        <p:txBody>
          <a:bodyPr wrap="square">
            <a:spAutoFit/>
          </a:bodyPr>
          <a:lstStyle/>
          <a:p>
            <a:pPr algn="ctr"/>
            <a:r>
              <a:rPr lang="en-US" dirty="0" smtClean="0"/>
              <a:t>Climatic  condition</a:t>
            </a:r>
            <a:endParaRPr lang="ja-JP" altLang="en-US" dirty="0"/>
          </a:p>
        </p:txBody>
      </p:sp>
      <p:sp>
        <p:nvSpPr>
          <p:cNvPr id="23" name="正方形/長方形 22"/>
          <p:cNvSpPr/>
          <p:nvPr/>
        </p:nvSpPr>
        <p:spPr>
          <a:xfrm>
            <a:off x="3675964" y="6412388"/>
            <a:ext cx="1166794" cy="369332"/>
          </a:xfrm>
          <a:prstGeom prst="rect">
            <a:avLst/>
          </a:prstGeom>
        </p:spPr>
        <p:txBody>
          <a:bodyPr wrap="none">
            <a:spAutoFit/>
          </a:bodyPr>
          <a:lstStyle/>
          <a:p>
            <a:r>
              <a:rPr lang="en-US" dirty="0" smtClean="0"/>
              <a:t>Inclination</a:t>
            </a:r>
            <a:endParaRPr lang="en-US" dirty="0"/>
          </a:p>
        </p:txBody>
      </p:sp>
      <p:sp>
        <p:nvSpPr>
          <p:cNvPr id="24" name="正方形/長方形 23"/>
          <p:cNvSpPr/>
          <p:nvPr/>
        </p:nvSpPr>
        <p:spPr>
          <a:xfrm>
            <a:off x="6000760" y="6412388"/>
            <a:ext cx="2249718" cy="369332"/>
          </a:xfrm>
          <a:prstGeom prst="rect">
            <a:avLst/>
          </a:prstGeom>
        </p:spPr>
        <p:txBody>
          <a:bodyPr wrap="none">
            <a:spAutoFit/>
          </a:bodyPr>
          <a:lstStyle/>
          <a:p>
            <a:r>
              <a:rPr lang="en-US" dirty="0" smtClean="0"/>
              <a:t>Legal  regulation  area</a:t>
            </a:r>
            <a:endParaRPr lang="en-US" dirty="0"/>
          </a:p>
        </p:txBody>
      </p:sp>
      <p:sp>
        <p:nvSpPr>
          <p:cNvPr id="19" name="スライド番号プレースホルダ 18"/>
          <p:cNvSpPr>
            <a:spLocks noGrp="1"/>
          </p:cNvSpPr>
          <p:nvPr>
            <p:ph type="sldNum" sz="quarter" idx="12"/>
          </p:nvPr>
        </p:nvSpPr>
        <p:spPr/>
        <p:txBody>
          <a:bodyPr/>
          <a:lstStyle/>
          <a:p>
            <a:fld id="{D8E651E9-9C47-45F9-AFF3-BB8A4C89013D}" type="slidenum">
              <a:rPr kumimoji="1" lang="ja-JP" altLang="en-US" smtClean="0"/>
              <a:pPr/>
              <a:t>27</a:t>
            </a:fld>
            <a:endParaRPr kumimoji="1" lang="ja-JP"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142976" y="116632"/>
            <a:ext cx="7770192" cy="864096"/>
          </a:xfrm>
        </p:spPr>
        <p:txBody>
          <a:bodyPr vert="horz" lIns="91440" tIns="45720" rIns="91440" bIns="45720" rtlCol="0" anchor="ctr">
            <a:normAutofit/>
          </a:bodyPr>
          <a:lstStyle/>
          <a:p>
            <a:pPr>
              <a:lnSpc>
                <a:spcPts val="3000"/>
              </a:lnSpc>
              <a:defRPr/>
            </a:pPr>
            <a:r>
              <a:rPr lang="en-US" sz="4000" dirty="0" smtClean="0"/>
              <a:t>Examples of Japanese feasibility study of the small hydropower</a:t>
            </a:r>
            <a:endParaRPr lang="ja-JP" altLang="en-US" sz="4000" dirty="0"/>
          </a:p>
        </p:txBody>
      </p:sp>
      <p:sp>
        <p:nvSpPr>
          <p:cNvPr id="8" name="正方形/長方形 7"/>
          <p:cNvSpPr/>
          <p:nvPr/>
        </p:nvSpPr>
        <p:spPr>
          <a:xfrm>
            <a:off x="0" y="1371482"/>
            <a:ext cx="9144000" cy="461665"/>
          </a:xfrm>
          <a:prstGeom prst="rect">
            <a:avLst/>
          </a:prstGeom>
        </p:spPr>
        <p:txBody>
          <a:bodyPr wrap="square">
            <a:spAutoFit/>
          </a:bodyPr>
          <a:lstStyle/>
          <a:p>
            <a:pPr algn="ctr"/>
            <a:r>
              <a:rPr lang="en-US" sz="2400" dirty="0" smtClean="0"/>
              <a:t>Feasibility sturdy using the high precise (ex;1/2500) topographical map</a:t>
            </a:r>
            <a:endParaRPr lang="ja-JP" altLang="en-US" u="sng" dirty="0"/>
          </a:p>
        </p:txBody>
      </p:sp>
      <p:pic>
        <p:nvPicPr>
          <p:cNvPr id="9" name="図 8" descr="苦水赤.png"/>
          <p:cNvPicPr/>
          <p:nvPr/>
        </p:nvPicPr>
        <p:blipFill>
          <a:blip r:embed="rId4" cstate="print"/>
          <a:srcRect l="2548" t="13433" r="2886" b="2985"/>
          <a:stretch>
            <a:fillRect/>
          </a:stretch>
        </p:blipFill>
        <p:spPr>
          <a:xfrm>
            <a:off x="1357291" y="1857365"/>
            <a:ext cx="6572296" cy="4000528"/>
          </a:xfrm>
          <a:prstGeom prst="rect">
            <a:avLst/>
          </a:prstGeom>
        </p:spPr>
      </p:pic>
      <p:sp>
        <p:nvSpPr>
          <p:cNvPr id="7170" name="Freeform 2"/>
          <p:cNvSpPr>
            <a:spLocks/>
          </p:cNvSpPr>
          <p:nvPr/>
        </p:nvSpPr>
        <p:spPr bwMode="auto">
          <a:xfrm>
            <a:off x="3346451" y="2757483"/>
            <a:ext cx="3500904" cy="1835152"/>
          </a:xfrm>
          <a:custGeom>
            <a:avLst/>
            <a:gdLst/>
            <a:ahLst/>
            <a:cxnLst>
              <a:cxn ang="0">
                <a:pos x="0" y="2436"/>
              </a:cxn>
              <a:cxn ang="0">
                <a:pos x="270" y="2340"/>
              </a:cxn>
              <a:cxn ang="0">
                <a:pos x="468" y="2214"/>
              </a:cxn>
              <a:cxn ang="0">
                <a:pos x="726" y="2142"/>
              </a:cxn>
              <a:cxn ang="0">
                <a:pos x="840" y="2136"/>
              </a:cxn>
              <a:cxn ang="0">
                <a:pos x="990" y="2070"/>
              </a:cxn>
              <a:cxn ang="0">
                <a:pos x="1080" y="2010"/>
              </a:cxn>
              <a:cxn ang="0">
                <a:pos x="1272" y="1878"/>
              </a:cxn>
              <a:cxn ang="0">
                <a:pos x="1536" y="1764"/>
              </a:cxn>
              <a:cxn ang="0">
                <a:pos x="1788" y="1650"/>
              </a:cxn>
              <a:cxn ang="0">
                <a:pos x="1986" y="1572"/>
              </a:cxn>
              <a:cxn ang="0">
                <a:pos x="2154" y="1548"/>
              </a:cxn>
              <a:cxn ang="0">
                <a:pos x="2322" y="1590"/>
              </a:cxn>
              <a:cxn ang="0">
                <a:pos x="2496" y="1620"/>
              </a:cxn>
              <a:cxn ang="0">
                <a:pos x="2736" y="1578"/>
              </a:cxn>
              <a:cxn ang="0">
                <a:pos x="3930" y="1062"/>
              </a:cxn>
              <a:cxn ang="0">
                <a:pos x="4128" y="990"/>
              </a:cxn>
              <a:cxn ang="0">
                <a:pos x="4249" y="762"/>
              </a:cxn>
              <a:cxn ang="0">
                <a:pos x="4290" y="690"/>
              </a:cxn>
              <a:cxn ang="0">
                <a:pos x="4529" y="606"/>
              </a:cxn>
              <a:cxn ang="0">
                <a:pos x="4608" y="534"/>
              </a:cxn>
              <a:cxn ang="0">
                <a:pos x="4650" y="300"/>
              </a:cxn>
              <a:cxn ang="0">
                <a:pos x="4644" y="192"/>
              </a:cxn>
              <a:cxn ang="0">
                <a:pos x="4644" y="0"/>
              </a:cxn>
            </a:cxnLst>
            <a:rect l="0" t="0" r="r" b="b"/>
            <a:pathLst>
              <a:path w="4650" h="2436">
                <a:moveTo>
                  <a:pt x="0" y="2436"/>
                </a:moveTo>
                <a:lnTo>
                  <a:pt x="270" y="2340"/>
                </a:lnTo>
                <a:lnTo>
                  <a:pt x="468" y="2214"/>
                </a:lnTo>
                <a:lnTo>
                  <a:pt x="726" y="2142"/>
                </a:lnTo>
                <a:lnTo>
                  <a:pt x="840" y="2136"/>
                </a:lnTo>
                <a:lnTo>
                  <a:pt x="990" y="2070"/>
                </a:lnTo>
                <a:lnTo>
                  <a:pt x="1080" y="2010"/>
                </a:lnTo>
                <a:lnTo>
                  <a:pt x="1272" y="1878"/>
                </a:lnTo>
                <a:lnTo>
                  <a:pt x="1536" y="1764"/>
                </a:lnTo>
                <a:lnTo>
                  <a:pt x="1788" y="1650"/>
                </a:lnTo>
                <a:lnTo>
                  <a:pt x="1986" y="1572"/>
                </a:lnTo>
                <a:lnTo>
                  <a:pt x="2154" y="1548"/>
                </a:lnTo>
                <a:lnTo>
                  <a:pt x="2322" y="1590"/>
                </a:lnTo>
                <a:lnTo>
                  <a:pt x="2496" y="1620"/>
                </a:lnTo>
                <a:lnTo>
                  <a:pt x="2736" y="1578"/>
                </a:lnTo>
                <a:lnTo>
                  <a:pt x="3930" y="1062"/>
                </a:lnTo>
                <a:lnTo>
                  <a:pt x="4128" y="990"/>
                </a:lnTo>
                <a:lnTo>
                  <a:pt x="4249" y="762"/>
                </a:lnTo>
                <a:lnTo>
                  <a:pt x="4290" y="690"/>
                </a:lnTo>
                <a:lnTo>
                  <a:pt x="4529" y="606"/>
                </a:lnTo>
                <a:lnTo>
                  <a:pt x="4608" y="534"/>
                </a:lnTo>
                <a:lnTo>
                  <a:pt x="4650" y="300"/>
                </a:lnTo>
                <a:lnTo>
                  <a:pt x="4644" y="192"/>
                </a:lnTo>
                <a:lnTo>
                  <a:pt x="4644" y="0"/>
                </a:lnTo>
              </a:path>
            </a:pathLst>
          </a:custGeom>
          <a:noFill/>
          <a:ln w="38100">
            <a:solidFill>
              <a:srgbClr val="FFFF00"/>
            </a:solidFill>
            <a:prstDash val="sysDot"/>
            <a:round/>
            <a:headEnd type="oval" w="sm" len="sm"/>
            <a:tailEnd/>
          </a:ln>
        </p:spPr>
        <p:txBody>
          <a:bodyPr vert="horz" wrap="square" lIns="91440" tIns="45720" rIns="91440" bIns="45720" numCol="1" anchor="t" anchorCtr="0" compatLnSpc="1">
            <a:prstTxWarp prst="textNoShape">
              <a:avLst/>
            </a:prstTxWarp>
          </a:bodyPr>
          <a:lstStyle/>
          <a:p>
            <a:endParaRPr lang="ja-JP" altLang="en-US"/>
          </a:p>
        </p:txBody>
      </p:sp>
      <p:pic>
        <p:nvPicPr>
          <p:cNvPr id="7171" name="Picture 3"/>
          <p:cNvPicPr>
            <a:picLocks noChangeAspect="1" noChangeArrowheads="1"/>
          </p:cNvPicPr>
          <p:nvPr/>
        </p:nvPicPr>
        <p:blipFill>
          <a:blip r:embed="rId5" cstate="print"/>
          <a:srcRect/>
          <a:stretch>
            <a:fillRect/>
          </a:stretch>
        </p:blipFill>
        <p:spPr bwMode="auto">
          <a:xfrm>
            <a:off x="6804996" y="2519357"/>
            <a:ext cx="134937" cy="244475"/>
          </a:xfrm>
          <a:prstGeom prst="rect">
            <a:avLst/>
          </a:prstGeom>
          <a:noFill/>
          <a:ln w="9525">
            <a:noFill/>
            <a:miter lim="800000"/>
            <a:headEnd/>
            <a:tailEnd/>
          </a:ln>
          <a:effectLst/>
        </p:spPr>
      </p:pic>
      <p:sp>
        <p:nvSpPr>
          <p:cNvPr id="11" name="テキスト ボックス 10"/>
          <p:cNvSpPr txBox="1"/>
          <p:nvPr/>
        </p:nvSpPr>
        <p:spPr>
          <a:xfrm>
            <a:off x="4635501" y="3424238"/>
            <a:ext cx="928695" cy="338554"/>
          </a:xfrm>
          <a:prstGeom prst="rect">
            <a:avLst/>
          </a:prstGeom>
          <a:noFill/>
        </p:spPr>
        <p:txBody>
          <a:bodyPr wrap="square" rtlCol="0">
            <a:spAutoFit/>
          </a:bodyPr>
          <a:lstStyle/>
          <a:p>
            <a:r>
              <a:rPr kumimoji="1" lang="en-US" altLang="ja-JP" sz="1600" dirty="0" smtClean="0"/>
              <a:t>River</a:t>
            </a:r>
            <a:endParaRPr kumimoji="1" lang="ja-JP" altLang="en-US" sz="1600" dirty="0"/>
          </a:p>
        </p:txBody>
      </p:sp>
      <p:sp>
        <p:nvSpPr>
          <p:cNvPr id="15" name="テキスト ボックス 14"/>
          <p:cNvSpPr txBox="1"/>
          <p:nvPr/>
        </p:nvSpPr>
        <p:spPr>
          <a:xfrm>
            <a:off x="3840159" y="5072074"/>
            <a:ext cx="2428892" cy="338554"/>
          </a:xfrm>
          <a:prstGeom prst="rect">
            <a:avLst/>
          </a:prstGeom>
          <a:noFill/>
        </p:spPr>
        <p:txBody>
          <a:bodyPr wrap="square" rtlCol="0">
            <a:spAutoFit/>
          </a:bodyPr>
          <a:lstStyle/>
          <a:p>
            <a:r>
              <a:rPr kumimoji="1" lang="en-US" altLang="ja-JP" sz="1600" b="1" dirty="0" smtClean="0">
                <a:solidFill>
                  <a:schemeClr val="bg1"/>
                </a:solidFill>
              </a:rPr>
              <a:t>Wate</a:t>
            </a:r>
            <a:r>
              <a:rPr lang="en-US" altLang="ja-JP" sz="1600" b="1" dirty="0" smtClean="0">
                <a:solidFill>
                  <a:schemeClr val="bg1"/>
                </a:solidFill>
              </a:rPr>
              <a:t>r-intake Point</a:t>
            </a:r>
            <a:endParaRPr kumimoji="1" lang="ja-JP" altLang="en-US" sz="1600" b="1" dirty="0">
              <a:solidFill>
                <a:schemeClr val="bg1"/>
              </a:solidFill>
            </a:endParaRPr>
          </a:p>
        </p:txBody>
      </p:sp>
      <p:sp>
        <p:nvSpPr>
          <p:cNvPr id="16" name="フリーフォーム 15"/>
          <p:cNvSpPr/>
          <p:nvPr/>
        </p:nvSpPr>
        <p:spPr>
          <a:xfrm>
            <a:off x="3359151" y="4610097"/>
            <a:ext cx="2197100" cy="747730"/>
          </a:xfrm>
          <a:custGeom>
            <a:avLst/>
            <a:gdLst>
              <a:gd name="connsiteX0" fmla="*/ 0 w 2197100"/>
              <a:gd name="connsiteY0" fmla="*/ 0 h 425450"/>
              <a:gd name="connsiteX1" fmla="*/ 571500 w 2197100"/>
              <a:gd name="connsiteY1" fmla="*/ 425450 h 425450"/>
              <a:gd name="connsiteX2" fmla="*/ 2197100 w 2197100"/>
              <a:gd name="connsiteY2" fmla="*/ 412750 h 425450"/>
            </a:gdLst>
            <a:ahLst/>
            <a:cxnLst>
              <a:cxn ang="0">
                <a:pos x="connsiteX0" y="connsiteY0"/>
              </a:cxn>
              <a:cxn ang="0">
                <a:pos x="connsiteX1" y="connsiteY1"/>
              </a:cxn>
              <a:cxn ang="0">
                <a:pos x="connsiteX2" y="connsiteY2"/>
              </a:cxn>
            </a:cxnLst>
            <a:rect l="l" t="t" r="r" b="b"/>
            <a:pathLst>
              <a:path w="2197100" h="425450">
                <a:moveTo>
                  <a:pt x="0" y="0"/>
                </a:moveTo>
                <a:lnTo>
                  <a:pt x="571500" y="425450"/>
                </a:lnTo>
                <a:lnTo>
                  <a:pt x="2197100" y="412750"/>
                </a:lnTo>
              </a:path>
            </a:pathLst>
          </a:cu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フリーフォーム 16"/>
          <p:cNvSpPr/>
          <p:nvPr/>
        </p:nvSpPr>
        <p:spPr>
          <a:xfrm flipH="1" flipV="1">
            <a:off x="4251373" y="2214555"/>
            <a:ext cx="2606628" cy="357190"/>
          </a:xfrm>
          <a:custGeom>
            <a:avLst/>
            <a:gdLst>
              <a:gd name="connsiteX0" fmla="*/ 0 w 2197100"/>
              <a:gd name="connsiteY0" fmla="*/ 0 h 425450"/>
              <a:gd name="connsiteX1" fmla="*/ 571500 w 2197100"/>
              <a:gd name="connsiteY1" fmla="*/ 425450 h 425450"/>
              <a:gd name="connsiteX2" fmla="*/ 2197100 w 2197100"/>
              <a:gd name="connsiteY2" fmla="*/ 412750 h 425450"/>
              <a:gd name="connsiteX0" fmla="*/ 0 w 1733573"/>
              <a:gd name="connsiteY0" fmla="*/ 0 h 425450"/>
              <a:gd name="connsiteX1" fmla="*/ 571500 w 1733573"/>
              <a:gd name="connsiteY1" fmla="*/ 425450 h 425450"/>
              <a:gd name="connsiteX2" fmla="*/ 1733573 w 1733573"/>
              <a:gd name="connsiteY2" fmla="*/ 412722 h 425450"/>
            </a:gdLst>
            <a:ahLst/>
            <a:cxnLst>
              <a:cxn ang="0">
                <a:pos x="connsiteX0" y="connsiteY0"/>
              </a:cxn>
              <a:cxn ang="0">
                <a:pos x="connsiteX1" y="connsiteY1"/>
              </a:cxn>
              <a:cxn ang="0">
                <a:pos x="connsiteX2" y="connsiteY2"/>
              </a:cxn>
            </a:cxnLst>
            <a:rect l="l" t="t" r="r" b="b"/>
            <a:pathLst>
              <a:path w="1733573" h="425450">
                <a:moveTo>
                  <a:pt x="0" y="0"/>
                </a:moveTo>
                <a:lnTo>
                  <a:pt x="571500" y="425450"/>
                </a:lnTo>
                <a:lnTo>
                  <a:pt x="1733573" y="412722"/>
                </a:lnTo>
              </a:path>
            </a:pathLst>
          </a:cu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p:cNvSpPr txBox="1"/>
          <p:nvPr/>
        </p:nvSpPr>
        <p:spPr>
          <a:xfrm>
            <a:off x="4125911" y="1928802"/>
            <a:ext cx="2428892" cy="338554"/>
          </a:xfrm>
          <a:prstGeom prst="rect">
            <a:avLst/>
          </a:prstGeom>
          <a:noFill/>
        </p:spPr>
        <p:txBody>
          <a:bodyPr wrap="square" rtlCol="0">
            <a:spAutoFit/>
          </a:bodyPr>
          <a:lstStyle/>
          <a:p>
            <a:r>
              <a:rPr kumimoji="1" lang="en-US" altLang="ja-JP" sz="1600" b="1" dirty="0" smtClean="0">
                <a:solidFill>
                  <a:schemeClr val="bg1"/>
                </a:solidFill>
              </a:rPr>
              <a:t>Power Generation</a:t>
            </a:r>
            <a:endParaRPr kumimoji="1" lang="ja-JP" altLang="en-US" sz="1600" b="1" dirty="0">
              <a:solidFill>
                <a:schemeClr val="bg1"/>
              </a:solidFill>
            </a:endParaRPr>
          </a:p>
        </p:txBody>
      </p:sp>
      <p:sp>
        <p:nvSpPr>
          <p:cNvPr id="19" name="テキスト ボックス 18"/>
          <p:cNvSpPr txBox="1"/>
          <p:nvPr/>
        </p:nvSpPr>
        <p:spPr>
          <a:xfrm rot="20178974">
            <a:off x="3834430" y="3884745"/>
            <a:ext cx="2428892" cy="338554"/>
          </a:xfrm>
          <a:prstGeom prst="rect">
            <a:avLst/>
          </a:prstGeom>
          <a:noFill/>
        </p:spPr>
        <p:txBody>
          <a:bodyPr wrap="square" rtlCol="0">
            <a:spAutoFit/>
          </a:bodyPr>
          <a:lstStyle/>
          <a:p>
            <a:r>
              <a:rPr kumimoji="1" lang="en-US" altLang="ja-JP" sz="1600" b="1" dirty="0" smtClean="0">
                <a:solidFill>
                  <a:srgbClr val="FFFF00"/>
                </a:solidFill>
              </a:rPr>
              <a:t>By-pass route</a:t>
            </a:r>
            <a:endParaRPr kumimoji="1" lang="ja-JP" altLang="en-US" sz="1600" b="1" dirty="0">
              <a:solidFill>
                <a:srgbClr val="FFFF00"/>
              </a:solidFill>
            </a:endParaRPr>
          </a:p>
        </p:txBody>
      </p:sp>
      <p:sp>
        <p:nvSpPr>
          <p:cNvPr id="20" name="正方形/長方形 19"/>
          <p:cNvSpPr/>
          <p:nvPr/>
        </p:nvSpPr>
        <p:spPr>
          <a:xfrm>
            <a:off x="563535" y="5857893"/>
            <a:ext cx="8429684" cy="707886"/>
          </a:xfrm>
          <a:prstGeom prst="rect">
            <a:avLst/>
          </a:prstGeom>
        </p:spPr>
        <p:txBody>
          <a:bodyPr wrap="square">
            <a:spAutoFit/>
          </a:bodyPr>
          <a:lstStyle/>
          <a:p>
            <a:r>
              <a:rPr lang="en-US" sz="2000" dirty="0" smtClean="0"/>
              <a:t>Method to perform site selection using GIS (laws and regulations, roads, villages distribution, etc.) and CAD on a PC, and to confirm by a field investigation</a:t>
            </a:r>
            <a:endParaRPr lang="ja-JP" altLang="en-US" sz="2000" dirty="0"/>
          </a:p>
        </p:txBody>
      </p:sp>
      <p:sp>
        <p:nvSpPr>
          <p:cNvPr id="21" name="スライド番号プレースホルダ 20"/>
          <p:cNvSpPr>
            <a:spLocks noGrp="1"/>
          </p:cNvSpPr>
          <p:nvPr>
            <p:ph type="sldNum" sz="quarter" idx="12"/>
          </p:nvPr>
        </p:nvSpPr>
        <p:spPr/>
        <p:txBody>
          <a:bodyPr/>
          <a:lstStyle/>
          <a:p>
            <a:fld id="{D8E651E9-9C47-45F9-AFF3-BB8A4C89013D}" type="slidenum">
              <a:rPr kumimoji="1" lang="ja-JP" altLang="en-US" smtClean="0"/>
              <a:pPr/>
              <a:t>28</a:t>
            </a:fld>
            <a:endParaRPr kumimoji="1" lang="ja-JP"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000100" y="116632"/>
            <a:ext cx="8098131" cy="864096"/>
          </a:xfrm>
        </p:spPr>
        <p:txBody>
          <a:bodyPr vert="horz" lIns="91440" tIns="45720" rIns="91440" bIns="45720" rtlCol="0" anchor="ctr">
            <a:normAutofit fontScale="90000"/>
          </a:bodyPr>
          <a:lstStyle/>
          <a:p>
            <a:pPr marL="514350" lvl="0" indent="-514350">
              <a:lnSpc>
                <a:spcPts val="3000"/>
              </a:lnSpc>
            </a:pPr>
            <a:r>
              <a:rPr lang="en-US" sz="4000" dirty="0" smtClean="0"/>
              <a:t>Technical problems of site selection</a:t>
            </a:r>
            <a:br>
              <a:rPr lang="en-US" sz="4000" dirty="0" smtClean="0"/>
            </a:br>
            <a:r>
              <a:rPr lang="en-US" sz="4000" dirty="0" smtClean="0"/>
              <a:t> of small hydropower in Myanmar</a:t>
            </a:r>
            <a:endParaRPr lang="en-US" altLang="ja-JP" sz="4000" dirty="0" smtClean="0"/>
          </a:p>
        </p:txBody>
      </p:sp>
      <p:sp>
        <p:nvSpPr>
          <p:cNvPr id="8" name="タイトル 6"/>
          <p:cNvSpPr txBox="1">
            <a:spLocks/>
          </p:cNvSpPr>
          <p:nvPr/>
        </p:nvSpPr>
        <p:spPr>
          <a:xfrm>
            <a:off x="107504" y="1458566"/>
            <a:ext cx="8928992" cy="3960440"/>
          </a:xfrm>
          <a:prstGeom prst="rect">
            <a:avLst/>
          </a:prstGeom>
        </p:spPr>
        <p:txBody>
          <a:bodyPr vert="horz" lIns="91440" tIns="45720" rIns="91440" bIns="45720" rtlCol="0" anchor="ctr">
            <a:noAutofit/>
          </a:bodyPr>
          <a:lstStyle/>
          <a:p>
            <a:pPr marL="514350" indent="-514350">
              <a:buFont typeface="Wingdings" pitchFamily="2" charset="2"/>
              <a:buChar char="l"/>
            </a:pPr>
            <a:r>
              <a:rPr lang="en-US" altLang="ja-JP" sz="3200" dirty="0" smtClean="0"/>
              <a:t>There is 1/50,000 topographical map in Myanmar</a:t>
            </a:r>
          </a:p>
          <a:p>
            <a:pPr marL="514350" indent="-514350">
              <a:buFont typeface="Wingdings" pitchFamily="2" charset="2"/>
              <a:buChar char="l"/>
            </a:pPr>
            <a:r>
              <a:rPr lang="en-US" altLang="ja-JP" sz="3200" dirty="0" smtClean="0"/>
              <a:t>Flow data can be estimated from precipitation data of the satellite</a:t>
            </a:r>
          </a:p>
          <a:p>
            <a:pPr marL="514350" indent="-514350">
              <a:buFont typeface="Wingdings" pitchFamily="2" charset="2"/>
              <a:buChar char="l"/>
            </a:pPr>
            <a:r>
              <a:rPr lang="en-US" altLang="ja-JP" sz="3200" dirty="0" smtClean="0"/>
              <a:t>There is no highly precise topographical map, </a:t>
            </a:r>
            <a:r>
              <a:rPr lang="en-US" altLang="ja-JP" sz="3200" dirty="0" err="1" smtClean="0"/>
              <a:t>ortho</a:t>
            </a:r>
            <a:r>
              <a:rPr lang="en-US" altLang="ja-JP" sz="3200" dirty="0" smtClean="0"/>
              <a:t> photos or forest resource data</a:t>
            </a:r>
          </a:p>
          <a:p>
            <a:pPr marL="514350" indent="-514350">
              <a:buFont typeface="Wingdings" pitchFamily="2" charset="2"/>
              <a:buChar char="l"/>
            </a:pPr>
            <a:r>
              <a:rPr lang="en-US" altLang="ja-JP" sz="3200" dirty="0" smtClean="0"/>
              <a:t>There is no database of the information such as </a:t>
            </a:r>
          </a:p>
          <a:p>
            <a:pPr marL="514350" indent="-514350"/>
            <a:r>
              <a:rPr lang="en-US" altLang="ja-JP" sz="3200" dirty="0" smtClean="0"/>
              <a:t>     roads, villages and local grid, etc.</a:t>
            </a:r>
          </a:p>
        </p:txBody>
      </p:sp>
      <p:sp>
        <p:nvSpPr>
          <p:cNvPr id="9" name="スライド番号プレースホルダ 8"/>
          <p:cNvSpPr>
            <a:spLocks noGrp="1"/>
          </p:cNvSpPr>
          <p:nvPr>
            <p:ph type="sldNum" sz="quarter" idx="12"/>
          </p:nvPr>
        </p:nvSpPr>
        <p:spPr/>
        <p:txBody>
          <a:bodyPr/>
          <a:lstStyle/>
          <a:p>
            <a:fld id="{D8E651E9-9C47-45F9-AFF3-BB8A4C89013D}" type="slidenum">
              <a:rPr kumimoji="1" lang="ja-JP" altLang="en-US" smtClean="0"/>
              <a:pPr/>
              <a:t>29</a:t>
            </a:fld>
            <a:endParaRPr kumimoji="1" lang="ja-JP"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0"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コンテンツ プレースホルダ 7"/>
          <p:cNvSpPr>
            <a:spLocks noGrp="1"/>
          </p:cNvSpPr>
          <p:nvPr>
            <p:ph idx="1"/>
          </p:nvPr>
        </p:nvSpPr>
        <p:spPr>
          <a:xfrm>
            <a:off x="251520" y="980728"/>
            <a:ext cx="8661648" cy="5616624"/>
          </a:xfrm>
        </p:spPr>
        <p:txBody>
          <a:bodyPr/>
          <a:lstStyle/>
          <a:p>
            <a:pPr marL="514350" lvl="0" indent="-514350">
              <a:buFont typeface="+mj-lt"/>
              <a:buAutoNum type="arabicPeriod"/>
            </a:pPr>
            <a:r>
              <a:rPr lang="en-US" altLang="ja-JP" dirty="0" smtClean="0"/>
              <a:t>Introduction of AAS &amp; Kitahara</a:t>
            </a:r>
          </a:p>
          <a:p>
            <a:pPr marL="514350" lvl="0" indent="-514350">
              <a:buFont typeface="+mj-lt"/>
              <a:buAutoNum type="arabicPeriod"/>
            </a:pPr>
            <a:r>
              <a:rPr lang="en-US" altLang="ja-JP" dirty="0" smtClean="0"/>
              <a:t>Development process of the small hydropower</a:t>
            </a:r>
          </a:p>
          <a:p>
            <a:pPr marL="514350" lvl="0" indent="-514350">
              <a:buFont typeface="+mj-lt"/>
              <a:buAutoNum type="arabicPeriod"/>
            </a:pPr>
            <a:r>
              <a:rPr lang="en-US" altLang="ja-JP" dirty="0" smtClean="0"/>
              <a:t>Examples of Japanese potential map of the small hydropower</a:t>
            </a:r>
          </a:p>
          <a:p>
            <a:pPr marL="514350" lvl="0" indent="-514350">
              <a:buFont typeface="+mj-lt"/>
              <a:buAutoNum type="arabicPeriod"/>
            </a:pPr>
            <a:r>
              <a:rPr lang="en-US" altLang="ja-JP" dirty="0" smtClean="0"/>
              <a:t>Technical problems of site selection of small hydropower in Myanmar</a:t>
            </a:r>
          </a:p>
          <a:p>
            <a:pPr marL="514350" lvl="0" indent="-514350">
              <a:buFont typeface="+mj-lt"/>
              <a:buAutoNum type="arabicPeriod"/>
            </a:pPr>
            <a:r>
              <a:rPr lang="en-US" altLang="ja-JP" dirty="0" smtClean="0"/>
              <a:t>The potential map of small hydropower in Myanmar</a:t>
            </a:r>
          </a:p>
          <a:p>
            <a:pPr marL="514350" lvl="0" indent="-514350">
              <a:buFont typeface="+mj-lt"/>
              <a:buAutoNum type="arabicPeriod"/>
            </a:pPr>
            <a:r>
              <a:rPr lang="en-US" altLang="ja-JP" dirty="0" smtClean="0"/>
              <a:t>Site selection with higher accuracy in Myanmar</a:t>
            </a:r>
          </a:p>
          <a:p>
            <a:pPr marL="514350" lvl="0" indent="-514350">
              <a:buFont typeface="+mj-lt"/>
              <a:buAutoNum type="arabicPeriod"/>
            </a:pPr>
            <a:r>
              <a:rPr lang="en-US" altLang="ja-JP" dirty="0" smtClean="0"/>
              <a:t>Summary of the proposal</a:t>
            </a:r>
          </a:p>
          <a:p>
            <a:pPr marL="514350" lvl="0" indent="-514350">
              <a:buFont typeface="+mj-lt"/>
              <a:buAutoNum type="arabicPeriod"/>
            </a:pPr>
            <a:endParaRPr lang="en-US" altLang="ja-JP" dirty="0" smtClean="0"/>
          </a:p>
          <a:p>
            <a:pPr marL="514350" indent="-514350">
              <a:buFont typeface="+mj-lt"/>
              <a:buAutoNum type="arabicPeriod"/>
            </a:pPr>
            <a:endParaRPr kumimoji="1" lang="ja-JP" altLang="en-US" dirty="0"/>
          </a:p>
        </p:txBody>
      </p:sp>
      <p:sp>
        <p:nvSpPr>
          <p:cNvPr id="9" name="タイトル 6"/>
          <p:cNvSpPr>
            <a:spLocks noGrp="1"/>
          </p:cNvSpPr>
          <p:nvPr>
            <p:ph type="title"/>
          </p:nvPr>
        </p:nvSpPr>
        <p:spPr>
          <a:xfrm>
            <a:off x="683568" y="116632"/>
            <a:ext cx="8229600" cy="864096"/>
          </a:xfrm>
        </p:spPr>
        <p:txBody>
          <a:bodyPr>
            <a:normAutofit/>
          </a:bodyPr>
          <a:lstStyle/>
          <a:p>
            <a:r>
              <a:rPr lang="en-US" altLang="ja-JP" dirty="0" smtClean="0"/>
              <a:t>Items of the presentation</a:t>
            </a:r>
            <a:endParaRPr kumimoji="1" lang="ja-JP" altLang="en-US" dirty="0"/>
          </a:p>
        </p:txBody>
      </p:sp>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3</a:t>
            </a:fld>
            <a:endParaRPr kumimoji="1" lang="ja-JP"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357291" y="116632"/>
            <a:ext cx="7740940" cy="864096"/>
          </a:xfrm>
        </p:spPr>
        <p:txBody>
          <a:bodyPr vert="horz" lIns="91440" tIns="45720" rIns="91440" bIns="45720" rtlCol="0" anchor="ctr">
            <a:noAutofit/>
          </a:bodyPr>
          <a:lstStyle/>
          <a:p>
            <a:pPr marL="514350" indent="-514350">
              <a:lnSpc>
                <a:spcPts val="3000"/>
              </a:lnSpc>
            </a:pPr>
            <a:r>
              <a:rPr lang="en-US" sz="3600" dirty="0" smtClean="0"/>
              <a:t>The Potential map of small hydropower</a:t>
            </a:r>
            <a:endParaRPr lang="en-US" altLang="ja-JP" sz="3600" dirty="0" smtClean="0"/>
          </a:p>
        </p:txBody>
      </p:sp>
      <p:pic>
        <p:nvPicPr>
          <p:cNvPr id="8" name="図 7" descr="150m_rrim-lab-25p.jpg"/>
          <p:cNvPicPr/>
          <p:nvPr/>
        </p:nvPicPr>
        <p:blipFill>
          <a:blip r:embed="rId5" cstate="print"/>
          <a:srcRect l="8824" t="5220" r="7353" b="30030"/>
          <a:stretch>
            <a:fillRect/>
          </a:stretch>
        </p:blipFill>
        <p:spPr>
          <a:xfrm>
            <a:off x="214283" y="1185849"/>
            <a:ext cx="4366287" cy="5489752"/>
          </a:xfrm>
          <a:prstGeom prst="rect">
            <a:avLst/>
          </a:prstGeom>
        </p:spPr>
      </p:pic>
      <p:pic>
        <p:nvPicPr>
          <p:cNvPr id="11" name="図 10" descr="myanmmar.emf"/>
          <p:cNvPicPr>
            <a:picLocks noChangeAspect="1"/>
          </p:cNvPicPr>
          <p:nvPr/>
        </p:nvPicPr>
        <p:blipFill>
          <a:blip r:embed="rId6" cstate="print"/>
          <a:srcRect l="28125" r="30468"/>
          <a:stretch>
            <a:fillRect/>
          </a:stretch>
        </p:blipFill>
        <p:spPr>
          <a:xfrm>
            <a:off x="444088" y="1185848"/>
            <a:ext cx="4236429" cy="5500726"/>
          </a:xfrm>
          <a:prstGeom prst="rect">
            <a:avLst/>
          </a:prstGeom>
        </p:spPr>
      </p:pic>
      <p:sp>
        <p:nvSpPr>
          <p:cNvPr id="16" name="正方形/長方形 15"/>
          <p:cNvSpPr/>
          <p:nvPr/>
        </p:nvSpPr>
        <p:spPr>
          <a:xfrm>
            <a:off x="4643439" y="1142984"/>
            <a:ext cx="4000528" cy="830997"/>
          </a:xfrm>
          <a:prstGeom prst="rect">
            <a:avLst/>
          </a:prstGeom>
        </p:spPr>
        <p:txBody>
          <a:bodyPr wrap="square">
            <a:spAutoFit/>
          </a:bodyPr>
          <a:lstStyle/>
          <a:p>
            <a:r>
              <a:rPr lang="ja-JP" altLang="en-US" sz="2400" dirty="0" smtClean="0"/>
              <a:t>⇒</a:t>
            </a:r>
            <a:r>
              <a:rPr lang="en-US" sz="2400" dirty="0" smtClean="0"/>
              <a:t>It can be made by present </a:t>
            </a:r>
          </a:p>
          <a:p>
            <a:r>
              <a:rPr lang="ja-JP" altLang="en-US" sz="2400" dirty="0" smtClean="0"/>
              <a:t>    </a:t>
            </a:r>
            <a:r>
              <a:rPr lang="en-US" sz="2400" dirty="0" smtClean="0"/>
              <a:t>database in Myanmar</a:t>
            </a:r>
            <a:endParaRPr lang="ja-JP" altLang="en-US" sz="2400" dirty="0"/>
          </a:p>
        </p:txBody>
      </p:sp>
      <p:sp>
        <p:nvSpPr>
          <p:cNvPr id="17" name="正方形/長方形 16"/>
          <p:cNvSpPr/>
          <p:nvPr/>
        </p:nvSpPr>
        <p:spPr>
          <a:xfrm>
            <a:off x="4593772" y="2239733"/>
            <a:ext cx="4572000" cy="830997"/>
          </a:xfrm>
          <a:prstGeom prst="rect">
            <a:avLst/>
          </a:prstGeom>
        </p:spPr>
        <p:txBody>
          <a:bodyPr>
            <a:spAutoFit/>
          </a:bodyPr>
          <a:lstStyle/>
          <a:p>
            <a:r>
              <a:rPr lang="ja-JP" altLang="en-US" sz="2400" dirty="0" smtClean="0"/>
              <a:t>⇒ </a:t>
            </a:r>
            <a:r>
              <a:rPr lang="en-US" sz="2400" dirty="0" smtClean="0"/>
              <a:t>There is 1/50,000 topographical </a:t>
            </a:r>
          </a:p>
          <a:p>
            <a:r>
              <a:rPr lang="en-US" sz="2400" dirty="0" smtClean="0"/>
              <a:t>      map in Myanmar</a:t>
            </a:r>
            <a:endParaRPr lang="ja-JP" altLang="en-US" sz="2400" dirty="0"/>
          </a:p>
        </p:txBody>
      </p:sp>
      <p:sp>
        <p:nvSpPr>
          <p:cNvPr id="18" name="正方形/長方形 17"/>
          <p:cNvSpPr/>
          <p:nvPr/>
        </p:nvSpPr>
        <p:spPr>
          <a:xfrm>
            <a:off x="4572001" y="3371680"/>
            <a:ext cx="4357719" cy="1200329"/>
          </a:xfrm>
          <a:prstGeom prst="rect">
            <a:avLst/>
          </a:prstGeom>
        </p:spPr>
        <p:txBody>
          <a:bodyPr wrap="square">
            <a:spAutoFit/>
          </a:bodyPr>
          <a:lstStyle/>
          <a:p>
            <a:r>
              <a:rPr lang="ja-JP" altLang="en-US" sz="2400" dirty="0" smtClean="0"/>
              <a:t>⇒ </a:t>
            </a:r>
            <a:r>
              <a:rPr lang="en-US" sz="2400" dirty="0" smtClean="0"/>
              <a:t>Flow data can be estimated </a:t>
            </a:r>
          </a:p>
          <a:p>
            <a:r>
              <a:rPr lang="en-US" sz="2400" dirty="0" smtClean="0"/>
              <a:t>     from precipitation data of the   </a:t>
            </a:r>
          </a:p>
          <a:p>
            <a:r>
              <a:rPr lang="en-US" sz="2400" dirty="0" smtClean="0"/>
              <a:t>     satellite</a:t>
            </a:r>
            <a:endParaRPr lang="ja-JP" altLang="en-US" sz="2400" dirty="0"/>
          </a:p>
        </p:txBody>
      </p:sp>
      <p:pic>
        <p:nvPicPr>
          <p:cNvPr id="2050" name="Picture 2" descr="F:\■再エネPJ室\ミャンマー\ファイナルレポート\ファイナル作成\ポテンシャル2.emf"/>
          <p:cNvPicPr>
            <a:picLocks noChangeAspect="1" noChangeArrowheads="1"/>
          </p:cNvPicPr>
          <p:nvPr/>
        </p:nvPicPr>
        <p:blipFill>
          <a:blip r:embed="rId7" cstate="print"/>
          <a:srcRect l="15330" t="3802" r="18517" b="32052"/>
          <a:stretch>
            <a:fillRect/>
          </a:stretch>
        </p:blipFill>
        <p:spPr bwMode="auto">
          <a:xfrm>
            <a:off x="181624" y="1197414"/>
            <a:ext cx="4352954" cy="5475514"/>
          </a:xfrm>
          <a:prstGeom prst="rect">
            <a:avLst/>
          </a:prstGeom>
          <a:noFill/>
        </p:spPr>
      </p:pic>
      <p:grpSp>
        <p:nvGrpSpPr>
          <p:cNvPr id="25" name="グループ化 24"/>
          <p:cNvGrpSpPr/>
          <p:nvPr/>
        </p:nvGrpSpPr>
        <p:grpSpPr>
          <a:xfrm>
            <a:off x="3714744" y="4857760"/>
            <a:ext cx="3888680" cy="1528766"/>
            <a:chOff x="3714744" y="4857760"/>
            <a:chExt cx="3888680" cy="1528766"/>
          </a:xfrm>
        </p:grpSpPr>
        <p:sp>
          <p:nvSpPr>
            <p:cNvPr id="24" name="正方形/長方形 23"/>
            <p:cNvSpPr/>
            <p:nvPr/>
          </p:nvSpPr>
          <p:spPr>
            <a:xfrm>
              <a:off x="4714876" y="5143512"/>
              <a:ext cx="2888548" cy="923330"/>
            </a:xfrm>
            <a:prstGeom prst="rect">
              <a:avLst/>
            </a:prstGeom>
          </p:spPr>
          <p:txBody>
            <a:bodyPr wrap="none">
              <a:spAutoFit/>
            </a:bodyPr>
            <a:lstStyle/>
            <a:p>
              <a:r>
                <a:rPr lang="en-US" altLang="ja-JP" dirty="0" smtClean="0"/>
                <a:t>Mean inclination </a:t>
              </a:r>
            </a:p>
            <a:p>
              <a:r>
                <a:rPr lang="en-US" altLang="ja-JP" dirty="0" smtClean="0"/>
                <a:t>            ×</a:t>
              </a:r>
            </a:p>
            <a:p>
              <a:r>
                <a:rPr lang="en-US" altLang="ja-JP" dirty="0" smtClean="0"/>
                <a:t>Yearly average precipitation</a:t>
              </a:r>
              <a:endParaRPr lang="ja-JP" altLang="en-US" dirty="0"/>
            </a:p>
          </p:txBody>
        </p:sp>
        <p:pic>
          <p:nvPicPr>
            <p:cNvPr id="2051" name="Picture 3"/>
            <p:cNvPicPr>
              <a:picLocks noChangeAspect="1" noChangeArrowheads="1"/>
            </p:cNvPicPr>
            <p:nvPr/>
          </p:nvPicPr>
          <p:blipFill>
            <a:blip r:embed="rId8" cstate="print"/>
            <a:srcRect/>
            <a:stretch>
              <a:fillRect/>
            </a:stretch>
          </p:blipFill>
          <p:spPr bwMode="auto">
            <a:xfrm>
              <a:off x="3714744" y="4857760"/>
              <a:ext cx="1054565" cy="1528766"/>
            </a:xfrm>
            <a:prstGeom prst="rect">
              <a:avLst/>
            </a:prstGeom>
            <a:noFill/>
            <a:ln w="9525">
              <a:noFill/>
              <a:miter lim="800000"/>
              <a:headEnd/>
              <a:tailEnd/>
            </a:ln>
            <a:effectLst/>
          </p:spPr>
        </p:pic>
      </p:grpSp>
      <p:sp>
        <p:nvSpPr>
          <p:cNvPr id="19" name="スライド番号プレースホルダ 18"/>
          <p:cNvSpPr>
            <a:spLocks noGrp="1"/>
          </p:cNvSpPr>
          <p:nvPr>
            <p:ph type="sldNum" sz="quarter" idx="12"/>
          </p:nvPr>
        </p:nvSpPr>
        <p:spPr/>
        <p:txBody>
          <a:bodyPr/>
          <a:lstStyle/>
          <a:p>
            <a:fld id="{D8E651E9-9C47-45F9-AFF3-BB8A4C89013D}" type="slidenum">
              <a:rPr kumimoji="1" lang="ja-JP" altLang="en-US" smtClean="0"/>
              <a:pPr/>
              <a:t>30</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1000"/>
                                        <p:tgtEl>
                                          <p:spTgt spid="11"/>
                                        </p:tgtEl>
                                      </p:cBhvr>
                                    </p:animEffect>
                                    <p:set>
                                      <p:cBhvr>
                                        <p:cTn id="13" dur="1" fill="hold">
                                          <p:stCondLst>
                                            <p:cond delay="999"/>
                                          </p:stCondLst>
                                        </p:cTn>
                                        <p:tgtEl>
                                          <p:spTgt spid="11"/>
                                        </p:tgtEl>
                                        <p:attrNameLst>
                                          <p:attrName>style.visibility</p:attrName>
                                        </p:attrNameLst>
                                      </p:cBhvr>
                                      <p:to>
                                        <p:strVal val="hidden"/>
                                      </p:to>
                                    </p:se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childTnLst>
                                </p:cTn>
                              </p:par>
                              <p:par>
                                <p:cTn id="18" presetID="10" presetClass="entr" presetSubtype="0"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タイトル 6"/>
          <p:cNvSpPr>
            <a:spLocks noGrp="1"/>
          </p:cNvSpPr>
          <p:nvPr>
            <p:ph type="title"/>
          </p:nvPr>
        </p:nvSpPr>
        <p:spPr>
          <a:xfrm>
            <a:off x="1357291" y="116632"/>
            <a:ext cx="7740940" cy="864096"/>
          </a:xfrm>
        </p:spPr>
        <p:txBody>
          <a:bodyPr vert="horz" lIns="91440" tIns="45720" rIns="91440" bIns="45720" rtlCol="0" anchor="ctr">
            <a:noAutofit/>
          </a:bodyPr>
          <a:lstStyle/>
          <a:p>
            <a:pPr marL="514350" indent="-514350">
              <a:lnSpc>
                <a:spcPts val="3000"/>
              </a:lnSpc>
            </a:pPr>
            <a:r>
              <a:rPr lang="en-US" sz="3600" dirty="0" smtClean="0"/>
              <a:t>Site selection with higher accuracy</a:t>
            </a:r>
            <a:endParaRPr lang="en-US" altLang="ja-JP" sz="3600" dirty="0" smtClean="0"/>
          </a:p>
        </p:txBody>
      </p:sp>
      <p:sp>
        <p:nvSpPr>
          <p:cNvPr id="9" name="正方形/長方形 8"/>
          <p:cNvSpPr/>
          <p:nvPr/>
        </p:nvSpPr>
        <p:spPr>
          <a:xfrm>
            <a:off x="285721" y="1500175"/>
            <a:ext cx="8643999" cy="1323439"/>
          </a:xfrm>
          <a:prstGeom prst="rect">
            <a:avLst/>
          </a:prstGeom>
        </p:spPr>
        <p:txBody>
          <a:bodyPr wrap="square">
            <a:spAutoFit/>
          </a:bodyPr>
          <a:lstStyle/>
          <a:p>
            <a:pPr lvl="0"/>
            <a:r>
              <a:rPr lang="ja-JP" altLang="en-US" sz="2000" b="1" dirty="0" smtClean="0">
                <a:solidFill>
                  <a:srgbClr val="1D65BD"/>
                </a:solidFill>
              </a:rPr>
              <a:t>（１）</a:t>
            </a:r>
            <a:r>
              <a:rPr lang="en-US" sz="2000" b="1" dirty="0" smtClean="0">
                <a:solidFill>
                  <a:srgbClr val="1D65BD"/>
                </a:solidFill>
              </a:rPr>
              <a:t>We propose to make the exact topographical data by the LP measurement</a:t>
            </a:r>
          </a:p>
          <a:p>
            <a:pPr lvl="0"/>
            <a:r>
              <a:rPr lang="ja-JP" altLang="en-US" sz="2000" dirty="0" smtClean="0"/>
              <a:t>　⇒</a:t>
            </a:r>
            <a:r>
              <a:rPr lang="en-US" sz="2000" dirty="0" smtClean="0"/>
              <a:t>Highly precise topographical map, </a:t>
            </a:r>
            <a:r>
              <a:rPr lang="en-US" sz="2000" dirty="0" err="1" smtClean="0"/>
              <a:t>ortho</a:t>
            </a:r>
            <a:r>
              <a:rPr lang="en-US" sz="2000" dirty="0" smtClean="0"/>
              <a:t> photos and forest resource data are </a:t>
            </a:r>
            <a:r>
              <a:rPr lang="ja-JP" altLang="en-US" sz="2000" dirty="0" smtClean="0"/>
              <a:t>　　</a:t>
            </a:r>
            <a:endParaRPr lang="en-US" altLang="ja-JP" sz="2000" dirty="0" smtClean="0"/>
          </a:p>
          <a:p>
            <a:pPr lvl="0"/>
            <a:r>
              <a:rPr lang="ja-JP" altLang="en-US" sz="2000" dirty="0" smtClean="0"/>
              <a:t>　　</a:t>
            </a:r>
            <a:r>
              <a:rPr lang="en-US" sz="2000" dirty="0" smtClean="0"/>
              <a:t>obtained</a:t>
            </a:r>
          </a:p>
          <a:p>
            <a:pPr lvl="0"/>
            <a:r>
              <a:rPr lang="ja-JP" altLang="en-US" sz="2000" dirty="0" smtClean="0"/>
              <a:t>   ⇒</a:t>
            </a:r>
            <a:r>
              <a:rPr lang="en-US" sz="2000" dirty="0" smtClean="0"/>
              <a:t>Site selection with higher accuracy can be done</a:t>
            </a:r>
            <a:endParaRPr lang="ja-JP" altLang="en-US" sz="2000" dirty="0"/>
          </a:p>
        </p:txBody>
      </p:sp>
      <p:pic>
        <p:nvPicPr>
          <p:cNvPr id="10" name="図 9" descr="f850b7f86f4410d880948efbbc5be98b.jpg"/>
          <p:cNvPicPr>
            <a:picLocks noChangeAspect="1"/>
          </p:cNvPicPr>
          <p:nvPr/>
        </p:nvPicPr>
        <p:blipFill>
          <a:blip r:embed="rId4" cstate="print"/>
          <a:srcRect l="1028" t="3745" r="47573" b="5147"/>
          <a:stretch>
            <a:fillRect/>
          </a:stretch>
        </p:blipFill>
        <p:spPr>
          <a:xfrm>
            <a:off x="285720" y="2928934"/>
            <a:ext cx="3571900" cy="3529031"/>
          </a:xfrm>
          <a:prstGeom prst="rect">
            <a:avLst/>
          </a:prstGeom>
        </p:spPr>
      </p:pic>
      <p:sp>
        <p:nvSpPr>
          <p:cNvPr id="11" name="正方形/長方形 10"/>
          <p:cNvSpPr/>
          <p:nvPr/>
        </p:nvSpPr>
        <p:spPr>
          <a:xfrm>
            <a:off x="1187624" y="6021288"/>
            <a:ext cx="1857388" cy="369332"/>
          </a:xfrm>
          <a:prstGeom prst="rect">
            <a:avLst/>
          </a:prstGeom>
        </p:spPr>
        <p:txBody>
          <a:bodyPr wrap="square">
            <a:spAutoFit/>
          </a:bodyPr>
          <a:lstStyle/>
          <a:p>
            <a:r>
              <a:rPr lang="en-US" dirty="0" smtClean="0"/>
              <a:t>LP measurement</a:t>
            </a:r>
            <a:endParaRPr lang="ja-JP" altLang="en-US" dirty="0"/>
          </a:p>
        </p:txBody>
      </p:sp>
      <p:pic>
        <p:nvPicPr>
          <p:cNvPr id="15" name="図 14" descr="大久保_航空写真.jpg"/>
          <p:cNvPicPr>
            <a:picLocks noChangeAspect="1"/>
          </p:cNvPicPr>
          <p:nvPr/>
        </p:nvPicPr>
        <p:blipFill>
          <a:blip r:embed="rId5" cstate="print"/>
          <a:srcRect l="11902" r="20473"/>
          <a:stretch>
            <a:fillRect/>
          </a:stretch>
        </p:blipFill>
        <p:spPr>
          <a:xfrm>
            <a:off x="4071934" y="2928934"/>
            <a:ext cx="2286016" cy="3500438"/>
          </a:xfrm>
          <a:prstGeom prst="rect">
            <a:avLst/>
          </a:prstGeom>
        </p:spPr>
      </p:pic>
      <p:pic>
        <p:nvPicPr>
          <p:cNvPr id="16" name="図 15" descr="大久保_地形図.jpg"/>
          <p:cNvPicPr>
            <a:picLocks noChangeAspect="1"/>
          </p:cNvPicPr>
          <p:nvPr/>
        </p:nvPicPr>
        <p:blipFill>
          <a:blip r:embed="rId6" cstate="print"/>
          <a:srcRect l="8151" r="19107"/>
          <a:stretch>
            <a:fillRect/>
          </a:stretch>
        </p:blipFill>
        <p:spPr>
          <a:xfrm>
            <a:off x="6486820" y="2928934"/>
            <a:ext cx="2371460" cy="3500438"/>
          </a:xfrm>
          <a:prstGeom prst="rect">
            <a:avLst/>
          </a:prstGeom>
        </p:spPr>
      </p:pic>
      <p:sp>
        <p:nvSpPr>
          <p:cNvPr id="19" name="正方形/長方形 18"/>
          <p:cNvSpPr/>
          <p:nvPr/>
        </p:nvSpPr>
        <p:spPr>
          <a:xfrm>
            <a:off x="6698497" y="6000768"/>
            <a:ext cx="1945469" cy="369332"/>
          </a:xfrm>
          <a:prstGeom prst="rect">
            <a:avLst/>
          </a:prstGeom>
        </p:spPr>
        <p:txBody>
          <a:bodyPr wrap="none">
            <a:spAutoFit/>
          </a:bodyPr>
          <a:lstStyle/>
          <a:p>
            <a:r>
              <a:rPr lang="en-US" dirty="0" smtClean="0">
                <a:solidFill>
                  <a:schemeClr val="bg1"/>
                </a:solidFill>
              </a:rPr>
              <a:t>topographical map</a:t>
            </a:r>
            <a:endParaRPr lang="ja-JP" altLang="en-US" dirty="0">
              <a:solidFill>
                <a:schemeClr val="bg1"/>
              </a:solidFill>
            </a:endParaRPr>
          </a:p>
        </p:txBody>
      </p:sp>
      <p:sp>
        <p:nvSpPr>
          <p:cNvPr id="20" name="正方形/長方形 19"/>
          <p:cNvSpPr/>
          <p:nvPr/>
        </p:nvSpPr>
        <p:spPr>
          <a:xfrm>
            <a:off x="4500562" y="6000768"/>
            <a:ext cx="1411925" cy="369332"/>
          </a:xfrm>
          <a:prstGeom prst="rect">
            <a:avLst/>
          </a:prstGeom>
        </p:spPr>
        <p:txBody>
          <a:bodyPr wrap="none">
            <a:spAutoFit/>
          </a:bodyPr>
          <a:lstStyle/>
          <a:p>
            <a:r>
              <a:rPr lang="en-US" dirty="0" err="1" smtClean="0">
                <a:solidFill>
                  <a:schemeClr val="bg1"/>
                </a:solidFill>
              </a:rPr>
              <a:t>ortho</a:t>
            </a:r>
            <a:r>
              <a:rPr lang="en-US" dirty="0" smtClean="0">
                <a:solidFill>
                  <a:schemeClr val="bg1"/>
                </a:solidFill>
              </a:rPr>
              <a:t> photos</a:t>
            </a:r>
            <a:endParaRPr lang="ja-JP" altLang="en-US" dirty="0">
              <a:solidFill>
                <a:schemeClr val="bg1"/>
              </a:solidFill>
            </a:endParaRPr>
          </a:p>
        </p:txBody>
      </p:sp>
      <p:sp>
        <p:nvSpPr>
          <p:cNvPr id="17" name="テキスト ボックス 16"/>
          <p:cNvSpPr txBox="1"/>
          <p:nvPr/>
        </p:nvSpPr>
        <p:spPr>
          <a:xfrm>
            <a:off x="714348" y="3000372"/>
            <a:ext cx="1000132" cy="248401"/>
          </a:xfrm>
          <a:prstGeom prst="rect">
            <a:avLst/>
          </a:prstGeom>
          <a:solidFill>
            <a:srgbClr val="1D65BD"/>
          </a:solidFill>
        </p:spPr>
        <p:txBody>
          <a:bodyPr wrap="square" rtlCol="0">
            <a:spAutoFit/>
          </a:bodyPr>
          <a:lstStyle/>
          <a:p>
            <a:pPr>
              <a:lnSpc>
                <a:spcPts val="1200"/>
              </a:lnSpc>
            </a:pPr>
            <a:r>
              <a:rPr kumimoji="1" lang="en-US" altLang="ja-JP" sz="1200" b="1" dirty="0" smtClean="0">
                <a:solidFill>
                  <a:schemeClr val="bg1"/>
                </a:solidFill>
              </a:rPr>
              <a:t>GPS Satellite</a:t>
            </a:r>
            <a:endParaRPr kumimoji="1" lang="ja-JP" altLang="en-US" sz="1200" b="1" dirty="0">
              <a:solidFill>
                <a:schemeClr val="bg1"/>
              </a:solidFill>
            </a:endParaRPr>
          </a:p>
        </p:txBody>
      </p:sp>
      <p:sp>
        <p:nvSpPr>
          <p:cNvPr id="18" name="テキスト ボックス 17"/>
          <p:cNvSpPr txBox="1"/>
          <p:nvPr/>
        </p:nvSpPr>
        <p:spPr>
          <a:xfrm>
            <a:off x="1928794" y="3158488"/>
            <a:ext cx="785818"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GPS</a:t>
            </a:r>
            <a:endParaRPr kumimoji="1" lang="ja-JP" altLang="en-US" sz="1200" b="1" dirty="0">
              <a:solidFill>
                <a:schemeClr val="bg1"/>
              </a:solidFill>
            </a:endParaRPr>
          </a:p>
        </p:txBody>
      </p:sp>
      <p:sp>
        <p:nvSpPr>
          <p:cNvPr id="21" name="テキスト ボックス 20"/>
          <p:cNvSpPr txBox="1"/>
          <p:nvPr/>
        </p:nvSpPr>
        <p:spPr>
          <a:xfrm>
            <a:off x="428596" y="3699512"/>
            <a:ext cx="642942"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IMU</a:t>
            </a:r>
            <a:endParaRPr kumimoji="1" lang="ja-JP" altLang="en-US" sz="1200" b="1" dirty="0">
              <a:solidFill>
                <a:schemeClr val="bg1"/>
              </a:solidFill>
            </a:endParaRPr>
          </a:p>
        </p:txBody>
      </p:sp>
      <p:sp>
        <p:nvSpPr>
          <p:cNvPr id="22" name="テキスト ボックス 21"/>
          <p:cNvSpPr txBox="1"/>
          <p:nvPr/>
        </p:nvSpPr>
        <p:spPr>
          <a:xfrm>
            <a:off x="2214546" y="3786190"/>
            <a:ext cx="1571636"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Laser  measurement</a:t>
            </a:r>
            <a:endParaRPr kumimoji="1" lang="ja-JP" altLang="en-US" sz="1200" b="1" dirty="0">
              <a:solidFill>
                <a:schemeClr val="bg1"/>
              </a:solidFill>
            </a:endParaRPr>
          </a:p>
        </p:txBody>
      </p:sp>
      <p:sp>
        <p:nvSpPr>
          <p:cNvPr id="23" name="テキスト ボックス 22"/>
          <p:cNvSpPr txBox="1"/>
          <p:nvPr/>
        </p:nvSpPr>
        <p:spPr>
          <a:xfrm>
            <a:off x="2214546" y="4071942"/>
            <a:ext cx="1571636"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Color digital camera</a:t>
            </a:r>
            <a:endParaRPr kumimoji="1" lang="ja-JP" altLang="en-US" sz="1200" b="1" dirty="0">
              <a:solidFill>
                <a:schemeClr val="bg1"/>
              </a:solidFill>
            </a:endParaRPr>
          </a:p>
        </p:txBody>
      </p:sp>
      <p:sp>
        <p:nvSpPr>
          <p:cNvPr id="24" name="テキスト ボックス 23"/>
          <p:cNvSpPr txBox="1"/>
          <p:nvPr/>
        </p:nvSpPr>
        <p:spPr>
          <a:xfrm>
            <a:off x="2714612" y="5000636"/>
            <a:ext cx="1071570"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Datum point</a:t>
            </a:r>
            <a:endParaRPr kumimoji="1" lang="ja-JP" altLang="en-US" sz="1200" b="1" dirty="0">
              <a:solidFill>
                <a:schemeClr val="bg1"/>
              </a:solidFill>
            </a:endParaRPr>
          </a:p>
        </p:txBody>
      </p:sp>
      <p:sp>
        <p:nvSpPr>
          <p:cNvPr id="25" name="テキスト ボックス 24"/>
          <p:cNvSpPr txBox="1"/>
          <p:nvPr/>
        </p:nvSpPr>
        <p:spPr>
          <a:xfrm>
            <a:off x="2740330" y="5357826"/>
            <a:ext cx="1071570" cy="246221"/>
          </a:xfrm>
          <a:prstGeom prst="rect">
            <a:avLst/>
          </a:prstGeom>
          <a:solidFill>
            <a:srgbClr val="1D65BD"/>
          </a:solidFill>
        </p:spPr>
        <p:txBody>
          <a:bodyPr wrap="square" rtlCol="0">
            <a:spAutoFit/>
          </a:bodyPr>
          <a:lstStyle/>
          <a:p>
            <a:pPr algn="ctr">
              <a:lnSpc>
                <a:spcPts val="1200"/>
              </a:lnSpc>
            </a:pPr>
            <a:r>
              <a:rPr kumimoji="1" lang="en-US" altLang="ja-JP" sz="1200" b="1" dirty="0" smtClean="0">
                <a:solidFill>
                  <a:schemeClr val="bg1"/>
                </a:solidFill>
              </a:rPr>
              <a:t>Ground GPS</a:t>
            </a:r>
            <a:endParaRPr kumimoji="1" lang="ja-JP" altLang="en-US" sz="1200" b="1" dirty="0">
              <a:solidFill>
                <a:schemeClr val="bg1"/>
              </a:solidFill>
            </a:endParaRPr>
          </a:p>
        </p:txBody>
      </p:sp>
      <p:sp>
        <p:nvSpPr>
          <p:cNvPr id="26" name="スライド番号プレースホルダ 25"/>
          <p:cNvSpPr>
            <a:spLocks noGrp="1"/>
          </p:cNvSpPr>
          <p:nvPr>
            <p:ph type="sldNum" sz="quarter" idx="12"/>
          </p:nvPr>
        </p:nvSpPr>
        <p:spPr/>
        <p:txBody>
          <a:bodyPr/>
          <a:lstStyle/>
          <a:p>
            <a:fld id="{D8E651E9-9C47-45F9-AFF3-BB8A4C89013D}" type="slidenum">
              <a:rPr kumimoji="1" lang="ja-JP" altLang="en-US" smtClean="0"/>
              <a:pPr/>
              <a:t>31</a:t>
            </a:fld>
            <a:endParaRPr kumimoji="1" lang="ja-JP"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タイトル 6"/>
          <p:cNvSpPr>
            <a:spLocks noGrp="1"/>
          </p:cNvSpPr>
          <p:nvPr>
            <p:ph type="title"/>
          </p:nvPr>
        </p:nvSpPr>
        <p:spPr>
          <a:xfrm>
            <a:off x="1357291" y="116632"/>
            <a:ext cx="7740940" cy="864096"/>
          </a:xfrm>
        </p:spPr>
        <p:txBody>
          <a:bodyPr vert="horz" lIns="91440" tIns="45720" rIns="91440" bIns="45720" rtlCol="0" anchor="ctr">
            <a:noAutofit/>
          </a:bodyPr>
          <a:lstStyle/>
          <a:p>
            <a:pPr marL="514350" indent="-514350">
              <a:lnSpc>
                <a:spcPts val="3000"/>
              </a:lnSpc>
            </a:pPr>
            <a:r>
              <a:rPr lang="en-US" sz="3600" dirty="0" smtClean="0"/>
              <a:t>Site selection with higher accuracy</a:t>
            </a:r>
            <a:endParaRPr lang="en-US" altLang="ja-JP" sz="3600" dirty="0" smtClean="0"/>
          </a:p>
        </p:txBody>
      </p:sp>
      <p:sp>
        <p:nvSpPr>
          <p:cNvPr id="7" name="正方形/長方形 6"/>
          <p:cNvSpPr/>
          <p:nvPr/>
        </p:nvSpPr>
        <p:spPr>
          <a:xfrm>
            <a:off x="71373" y="1340768"/>
            <a:ext cx="9072627" cy="1015663"/>
          </a:xfrm>
          <a:prstGeom prst="rect">
            <a:avLst/>
          </a:prstGeom>
        </p:spPr>
        <p:txBody>
          <a:bodyPr wrap="square">
            <a:spAutoFit/>
          </a:bodyPr>
          <a:lstStyle/>
          <a:p>
            <a:pPr lvl="0"/>
            <a:r>
              <a:rPr lang="ja-JP" altLang="en-US" sz="2000" b="1" dirty="0" smtClean="0">
                <a:solidFill>
                  <a:srgbClr val="1D65BD"/>
                </a:solidFill>
              </a:rPr>
              <a:t>（２）</a:t>
            </a:r>
            <a:r>
              <a:rPr lang="en-US" sz="2000" b="1" dirty="0" smtClean="0"/>
              <a:t> </a:t>
            </a:r>
            <a:r>
              <a:rPr lang="en-US" sz="2000" b="1" dirty="0" smtClean="0">
                <a:solidFill>
                  <a:srgbClr val="1D65BD"/>
                </a:solidFill>
              </a:rPr>
              <a:t>It is available for development of the renewable energy</a:t>
            </a:r>
          </a:p>
          <a:p>
            <a:pPr lvl="0"/>
            <a:r>
              <a:rPr lang="en-US" sz="2000" dirty="0" smtClean="0"/>
              <a:t> </a:t>
            </a:r>
            <a:r>
              <a:rPr lang="ja-JP" altLang="en-US" sz="2000" dirty="0" smtClean="0"/>
              <a:t>　　（</a:t>
            </a:r>
            <a:r>
              <a:rPr lang="en-US" sz="2000" dirty="0" smtClean="0"/>
              <a:t>wind farm, photovoltaic power generation, woody biomass generation, </a:t>
            </a:r>
          </a:p>
          <a:p>
            <a:pPr lvl="0"/>
            <a:r>
              <a:rPr lang="ja-JP" altLang="en-US" sz="2000" dirty="0" smtClean="0"/>
              <a:t>　　　</a:t>
            </a:r>
            <a:r>
              <a:rPr lang="en-US" sz="2000" dirty="0" smtClean="0"/>
              <a:t>geothermal power generation, etc</a:t>
            </a:r>
            <a:r>
              <a:rPr lang="ja-JP" altLang="en-US" sz="2000" dirty="0" smtClean="0"/>
              <a:t>）</a:t>
            </a:r>
            <a:endParaRPr lang="ja-JP" altLang="en-US" sz="2000" dirty="0"/>
          </a:p>
        </p:txBody>
      </p:sp>
      <p:sp>
        <p:nvSpPr>
          <p:cNvPr id="10" name="正方形/長方形 9"/>
          <p:cNvSpPr/>
          <p:nvPr/>
        </p:nvSpPr>
        <p:spPr>
          <a:xfrm>
            <a:off x="12904" y="2276872"/>
            <a:ext cx="9131096" cy="1631216"/>
          </a:xfrm>
          <a:prstGeom prst="rect">
            <a:avLst/>
          </a:prstGeom>
        </p:spPr>
        <p:txBody>
          <a:bodyPr wrap="square">
            <a:spAutoFit/>
          </a:bodyPr>
          <a:lstStyle/>
          <a:p>
            <a:pPr marL="447675" lvl="0" indent="-447675"/>
            <a:r>
              <a:rPr lang="ja-JP" altLang="en-US" sz="2000" b="1" dirty="0" smtClean="0">
                <a:solidFill>
                  <a:srgbClr val="1D65BD"/>
                </a:solidFill>
              </a:rPr>
              <a:t>（３）</a:t>
            </a:r>
            <a:r>
              <a:rPr lang="en-US" sz="2000" b="1" dirty="0" smtClean="0"/>
              <a:t> </a:t>
            </a:r>
            <a:r>
              <a:rPr lang="en-US" sz="2000" b="1" dirty="0" smtClean="0">
                <a:solidFill>
                  <a:srgbClr val="1D65BD"/>
                </a:solidFill>
              </a:rPr>
              <a:t>It must contribute to effective and high-end construction of social infrastructures</a:t>
            </a:r>
          </a:p>
          <a:p>
            <a:pPr lvl="0"/>
            <a:r>
              <a:rPr lang="en-US" sz="2000" dirty="0" smtClean="0"/>
              <a:t> </a:t>
            </a:r>
            <a:r>
              <a:rPr lang="ja-JP" altLang="en-US" sz="2000" dirty="0" smtClean="0"/>
              <a:t>　　</a:t>
            </a:r>
            <a:r>
              <a:rPr lang="en-US" sz="2000" dirty="0" smtClean="0"/>
              <a:t> It is available for road planning, railroad planning, farmland development,</a:t>
            </a:r>
          </a:p>
          <a:p>
            <a:pPr lvl="0"/>
            <a:r>
              <a:rPr lang="ja-JP" altLang="en-US" sz="2000" dirty="0" smtClean="0"/>
              <a:t>       </a:t>
            </a:r>
            <a:r>
              <a:rPr lang="en-US" sz="2000" dirty="0" smtClean="0"/>
              <a:t> river management, erosion control, hazard map, forest management and land </a:t>
            </a:r>
          </a:p>
          <a:p>
            <a:pPr lvl="0"/>
            <a:r>
              <a:rPr lang="en-US" sz="2000" dirty="0" smtClean="0"/>
              <a:t>        ownership management</a:t>
            </a:r>
            <a:endParaRPr lang="ja-JP" altLang="en-US" sz="2000" dirty="0"/>
          </a:p>
        </p:txBody>
      </p:sp>
      <p:pic>
        <p:nvPicPr>
          <p:cNvPr id="6146" name="Picture 2"/>
          <p:cNvPicPr>
            <a:picLocks noChangeAspect="1" noChangeArrowheads="1"/>
          </p:cNvPicPr>
          <p:nvPr/>
        </p:nvPicPr>
        <p:blipFill>
          <a:blip r:embed="rId5" cstate="print"/>
          <a:srcRect/>
          <a:stretch>
            <a:fillRect/>
          </a:stretch>
        </p:blipFill>
        <p:spPr bwMode="auto">
          <a:xfrm>
            <a:off x="1331640" y="3933056"/>
            <a:ext cx="4573276" cy="2786082"/>
          </a:xfrm>
          <a:prstGeom prst="rect">
            <a:avLst/>
          </a:prstGeom>
          <a:noFill/>
          <a:ln w="9525">
            <a:noFill/>
            <a:miter lim="800000"/>
            <a:headEnd/>
            <a:tailEnd/>
          </a:ln>
          <a:effectLst/>
        </p:spPr>
      </p:pic>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32</a:t>
            </a:fld>
            <a:endParaRPr kumimoji="1" lang="ja-JP"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7" name="タイトル 6"/>
          <p:cNvSpPr>
            <a:spLocks noGrp="1"/>
          </p:cNvSpPr>
          <p:nvPr>
            <p:ph type="title"/>
          </p:nvPr>
        </p:nvSpPr>
        <p:spPr>
          <a:xfrm>
            <a:off x="1" y="1268760"/>
            <a:ext cx="9144000" cy="822802"/>
          </a:xfrm>
        </p:spPr>
        <p:txBody>
          <a:bodyPr>
            <a:noAutofit/>
          </a:bodyPr>
          <a:lstStyle/>
          <a:p>
            <a:r>
              <a:rPr lang="en-US" altLang="ja-JP" sz="3200" dirty="0" smtClean="0"/>
              <a:t>How the assessment can be done</a:t>
            </a:r>
            <a:br>
              <a:rPr lang="en-US" altLang="ja-JP" sz="3200" dirty="0" smtClean="0"/>
            </a:br>
            <a:r>
              <a:rPr lang="en-US" altLang="ja-JP" sz="3200" dirty="0" smtClean="0"/>
              <a:t> (e.g. how much time and resources are required)</a:t>
            </a:r>
            <a:endParaRPr lang="ja-JP" altLang="ja-JP" sz="3200" dirty="0"/>
          </a:p>
        </p:txBody>
      </p:sp>
      <p:sp>
        <p:nvSpPr>
          <p:cNvPr id="8" name="正方形/長方形 7"/>
          <p:cNvSpPr/>
          <p:nvPr/>
        </p:nvSpPr>
        <p:spPr>
          <a:xfrm>
            <a:off x="1691680" y="188640"/>
            <a:ext cx="5688288" cy="646331"/>
          </a:xfrm>
          <a:prstGeom prst="rect">
            <a:avLst/>
          </a:prstGeom>
        </p:spPr>
        <p:txBody>
          <a:bodyPr wrap="none">
            <a:spAutoFit/>
          </a:bodyPr>
          <a:lstStyle/>
          <a:p>
            <a:pPr lvl="0" algn="ctr">
              <a:spcBef>
                <a:spcPct val="0"/>
              </a:spcBef>
              <a:defRPr/>
            </a:pPr>
            <a:r>
              <a:rPr lang="en-US" altLang="ja-JP" sz="3600" dirty="0" smtClean="0">
                <a:solidFill>
                  <a:prstClr val="black"/>
                </a:solidFill>
              </a:rPr>
              <a:t>No.3  aim of the presentation</a:t>
            </a:r>
            <a:endParaRPr lang="ja-JP" altLang="ja-JP" sz="3600" dirty="0">
              <a:solidFill>
                <a:prstClr val="black"/>
              </a:solidFill>
            </a:endParaRPr>
          </a:p>
        </p:txBody>
      </p:sp>
      <p:sp>
        <p:nvSpPr>
          <p:cNvPr id="9" name="タイトル 6"/>
          <p:cNvSpPr txBox="1">
            <a:spLocks/>
          </p:cNvSpPr>
          <p:nvPr/>
        </p:nvSpPr>
        <p:spPr>
          <a:xfrm>
            <a:off x="2771800" y="2178646"/>
            <a:ext cx="3374103" cy="43204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3600" b="0" i="0" u="none" strike="noStrike" kern="1200" cap="none" spc="0" normalizeH="0" baseline="0" noProof="0" dirty="0" smtClean="0">
                <a:ln>
                  <a:noFill/>
                </a:ln>
                <a:solidFill>
                  <a:schemeClr val="tx1"/>
                </a:solidFill>
                <a:effectLst/>
                <a:uLnTx/>
                <a:uFillTx/>
                <a:latin typeface="+mj-lt"/>
                <a:ea typeface="+mj-ea"/>
                <a:cs typeface="+mj-cs"/>
              </a:rPr>
              <a:t>⇓</a:t>
            </a:r>
            <a:endParaRPr kumimoji="1" lang="ja-JP" altLang="ja-JP"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タイトル 6"/>
          <p:cNvSpPr txBox="1">
            <a:spLocks/>
          </p:cNvSpPr>
          <p:nvPr/>
        </p:nvSpPr>
        <p:spPr>
          <a:xfrm>
            <a:off x="323528" y="2667626"/>
            <a:ext cx="8820472" cy="3672408"/>
          </a:xfrm>
          <a:prstGeom prst="rect">
            <a:avLst/>
          </a:prstGeom>
        </p:spPr>
        <p:txBody>
          <a:bodyPr vert="horz" lIns="91440" tIns="45720" rIns="91440" bIns="45720" rtlCol="0" anchor="ctr">
            <a:noAutofit/>
          </a:bodyPr>
          <a:lstStyle/>
          <a:p>
            <a:pPr marL="742950" lvl="0" indent="-742950">
              <a:spcBef>
                <a:spcPct val="0"/>
              </a:spcBef>
              <a:buFont typeface="Wingdings" pitchFamily="2" charset="2"/>
              <a:buChar char="l"/>
            </a:pPr>
            <a:r>
              <a:rPr lang="en-US" altLang="ja-JP" sz="3200" dirty="0" smtClean="0">
                <a:latin typeface="+mj-lt"/>
                <a:ea typeface="+mj-ea"/>
                <a:cs typeface="+mj-cs"/>
              </a:rPr>
              <a:t>As I explained, the potential map can be made by the present data in Myanmar</a:t>
            </a:r>
          </a:p>
          <a:p>
            <a:pPr marL="742950" lvl="0" indent="-742950">
              <a:spcBef>
                <a:spcPct val="0"/>
              </a:spcBef>
              <a:buFont typeface="Wingdings" pitchFamily="2" charset="2"/>
              <a:buChar char="l"/>
            </a:pPr>
            <a:r>
              <a:rPr lang="en-US" altLang="ja-JP" sz="3200" dirty="0" smtClean="0">
                <a:latin typeface="+mj-lt"/>
                <a:ea typeface="+mj-ea"/>
                <a:cs typeface="+mj-cs"/>
              </a:rPr>
              <a:t>I can estimate the approximate cost of potential map. It takes about 120 working days</a:t>
            </a:r>
          </a:p>
          <a:p>
            <a:pPr marL="742950" lvl="0" indent="-742950">
              <a:spcBef>
                <a:spcPct val="0"/>
              </a:spcBef>
              <a:buFont typeface="Wingdings" pitchFamily="2" charset="2"/>
              <a:buChar char="l"/>
            </a:pPr>
            <a:r>
              <a:rPr lang="en-US" altLang="ja-JP" sz="3200" dirty="0" smtClean="0">
                <a:latin typeface="+mj-lt"/>
                <a:ea typeface="+mj-ea"/>
                <a:cs typeface="+mj-cs"/>
              </a:rPr>
              <a:t>It is difficult to estimate the other database</a:t>
            </a:r>
          </a:p>
          <a:p>
            <a:pPr marL="742950" lvl="0" indent="-742950">
              <a:spcBef>
                <a:spcPct val="0"/>
              </a:spcBef>
              <a:buFont typeface="Wingdings" pitchFamily="2" charset="2"/>
              <a:buChar char="l"/>
            </a:pPr>
            <a:r>
              <a:rPr lang="en-US" altLang="ja-JP" sz="3200" dirty="0" smtClean="0">
                <a:latin typeface="+mj-lt"/>
                <a:ea typeface="+mj-ea"/>
                <a:cs typeface="+mj-cs"/>
              </a:rPr>
              <a:t>I recommend making the topographical data which has high precision in high potential areas</a:t>
            </a:r>
          </a:p>
        </p:txBody>
      </p:sp>
      <p:sp>
        <p:nvSpPr>
          <p:cNvPr id="11" name="スライド番号プレースホルダ 10"/>
          <p:cNvSpPr>
            <a:spLocks noGrp="1"/>
          </p:cNvSpPr>
          <p:nvPr>
            <p:ph type="sldNum" sz="quarter" idx="12"/>
          </p:nvPr>
        </p:nvSpPr>
        <p:spPr/>
        <p:txBody>
          <a:bodyPr/>
          <a:lstStyle/>
          <a:p>
            <a:fld id="{D8E651E9-9C47-45F9-AFF3-BB8A4C89013D}" type="slidenum">
              <a:rPr kumimoji="1" lang="ja-JP" altLang="en-US" smtClean="0"/>
              <a:pPr/>
              <a:t>33</a:t>
            </a:fld>
            <a:endParaRPr kumimoji="1" lang="ja-JP"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2"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タイトル 6"/>
          <p:cNvSpPr>
            <a:spLocks noGrp="1"/>
          </p:cNvSpPr>
          <p:nvPr>
            <p:ph type="title"/>
          </p:nvPr>
        </p:nvSpPr>
        <p:spPr>
          <a:xfrm>
            <a:off x="1357291" y="116632"/>
            <a:ext cx="7319165" cy="864096"/>
          </a:xfrm>
        </p:spPr>
        <p:txBody>
          <a:bodyPr vert="horz" lIns="91440" tIns="45720" rIns="91440" bIns="45720" rtlCol="0" anchor="ctr">
            <a:noAutofit/>
          </a:bodyPr>
          <a:lstStyle/>
          <a:p>
            <a:pPr marL="514350" indent="-514350">
              <a:lnSpc>
                <a:spcPts val="3000"/>
              </a:lnSpc>
            </a:pPr>
            <a:r>
              <a:rPr lang="en-US" altLang="ja-JP" sz="3600" dirty="0" smtClean="0"/>
              <a:t>Exact topographical data technology</a:t>
            </a:r>
          </a:p>
        </p:txBody>
      </p:sp>
      <p:pic>
        <p:nvPicPr>
          <p:cNvPr id="15" name="図 14" descr="outline_satellite.gif"/>
          <p:cNvPicPr>
            <a:picLocks noChangeAspect="1"/>
          </p:cNvPicPr>
          <p:nvPr/>
        </p:nvPicPr>
        <p:blipFill>
          <a:blip r:embed="rId4" cstate="print"/>
          <a:stretch>
            <a:fillRect/>
          </a:stretch>
        </p:blipFill>
        <p:spPr>
          <a:xfrm>
            <a:off x="1571604" y="1357298"/>
            <a:ext cx="469470" cy="313646"/>
          </a:xfrm>
          <a:prstGeom prst="rect">
            <a:avLst/>
          </a:prstGeom>
        </p:spPr>
      </p:pic>
      <p:pic>
        <p:nvPicPr>
          <p:cNvPr id="16" name="図 15" descr="atc3repaint.png"/>
          <p:cNvPicPr>
            <a:picLocks noChangeAspect="1"/>
          </p:cNvPicPr>
          <p:nvPr/>
        </p:nvPicPr>
        <p:blipFill>
          <a:blip r:embed="rId5" cstate="print"/>
          <a:stretch>
            <a:fillRect/>
          </a:stretch>
        </p:blipFill>
        <p:spPr>
          <a:xfrm>
            <a:off x="1428728" y="4000504"/>
            <a:ext cx="857256" cy="413198"/>
          </a:xfrm>
          <a:prstGeom prst="rect">
            <a:avLst/>
          </a:prstGeom>
        </p:spPr>
      </p:pic>
      <p:pic>
        <p:nvPicPr>
          <p:cNvPr id="18" name="図 17" descr="05bub060-thumb-715x343-1984.jpg"/>
          <p:cNvPicPr>
            <a:picLocks noChangeAspect="1"/>
          </p:cNvPicPr>
          <p:nvPr/>
        </p:nvPicPr>
        <p:blipFill>
          <a:blip r:embed="rId6" cstate="print"/>
          <a:stretch>
            <a:fillRect/>
          </a:stretch>
        </p:blipFill>
        <p:spPr>
          <a:xfrm>
            <a:off x="428596" y="5500702"/>
            <a:ext cx="3714776" cy="1047132"/>
          </a:xfrm>
          <a:prstGeom prst="rect">
            <a:avLst/>
          </a:prstGeom>
        </p:spPr>
      </p:pic>
      <p:cxnSp>
        <p:nvCxnSpPr>
          <p:cNvPr id="20" name="直線コネクタ 19"/>
          <p:cNvCxnSpPr>
            <a:stCxn id="17" idx="2"/>
          </p:cNvCxnSpPr>
          <p:nvPr/>
        </p:nvCxnSpPr>
        <p:spPr>
          <a:xfrm rot="5400000">
            <a:off x="1278030" y="5747689"/>
            <a:ext cx="694299" cy="25001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a:stCxn id="17" idx="2"/>
          </p:cNvCxnSpPr>
          <p:nvPr/>
        </p:nvCxnSpPr>
        <p:spPr>
          <a:xfrm rot="16200000" flipH="1">
            <a:off x="1492341" y="5783393"/>
            <a:ext cx="765736" cy="250045"/>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rot="5400000">
            <a:off x="571472" y="4857762"/>
            <a:ext cx="1857390" cy="57150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rot="16200000" flipH="1">
            <a:off x="1285852" y="4786322"/>
            <a:ext cx="1785950" cy="78581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a:stCxn id="15" idx="2"/>
          </p:cNvCxnSpPr>
          <p:nvPr/>
        </p:nvCxnSpPr>
        <p:spPr>
          <a:xfrm rot="16200000" flipH="1">
            <a:off x="667067" y="2810215"/>
            <a:ext cx="4401262" cy="2122719"/>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15" idx="2"/>
          </p:cNvCxnSpPr>
          <p:nvPr/>
        </p:nvCxnSpPr>
        <p:spPr>
          <a:xfrm rot="5400000">
            <a:off x="-976006" y="3218423"/>
            <a:ext cx="4329824" cy="123486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17" name="図 16" descr="4548565245659_1.jpg"/>
          <p:cNvPicPr>
            <a:picLocks noChangeAspect="1"/>
          </p:cNvPicPr>
          <p:nvPr/>
        </p:nvPicPr>
        <p:blipFill>
          <a:blip r:embed="rId7" cstate="print"/>
          <a:srcRect t="26042" b="27083"/>
          <a:stretch>
            <a:fillRect/>
          </a:stretch>
        </p:blipFill>
        <p:spPr>
          <a:xfrm>
            <a:off x="1500166" y="5291152"/>
            <a:ext cx="500042" cy="234396"/>
          </a:xfrm>
          <a:prstGeom prst="rect">
            <a:avLst/>
          </a:prstGeom>
        </p:spPr>
      </p:pic>
      <p:sp>
        <p:nvSpPr>
          <p:cNvPr id="46" name="テキスト ボックス 45"/>
          <p:cNvSpPr txBox="1"/>
          <p:nvPr/>
        </p:nvSpPr>
        <p:spPr>
          <a:xfrm>
            <a:off x="1857356" y="1214422"/>
            <a:ext cx="1000132" cy="369332"/>
          </a:xfrm>
          <a:prstGeom prst="rect">
            <a:avLst/>
          </a:prstGeom>
          <a:noFill/>
        </p:spPr>
        <p:txBody>
          <a:bodyPr wrap="square" rtlCol="0">
            <a:spAutoFit/>
          </a:bodyPr>
          <a:lstStyle/>
          <a:p>
            <a:r>
              <a:rPr lang="en-US" dirty="0" smtClean="0"/>
              <a:t>Satellite</a:t>
            </a:r>
          </a:p>
        </p:txBody>
      </p:sp>
      <p:sp>
        <p:nvSpPr>
          <p:cNvPr id="47" name="テキスト ボックス 46"/>
          <p:cNvSpPr txBox="1"/>
          <p:nvPr/>
        </p:nvSpPr>
        <p:spPr>
          <a:xfrm>
            <a:off x="2143108" y="4000504"/>
            <a:ext cx="1000132" cy="369332"/>
          </a:xfrm>
          <a:prstGeom prst="rect">
            <a:avLst/>
          </a:prstGeom>
          <a:noFill/>
        </p:spPr>
        <p:txBody>
          <a:bodyPr wrap="square" rtlCol="0">
            <a:spAutoFit/>
          </a:bodyPr>
          <a:lstStyle/>
          <a:p>
            <a:r>
              <a:rPr lang="en-US" dirty="0" smtClean="0"/>
              <a:t>Airplane</a:t>
            </a:r>
            <a:endParaRPr lang="en-US" dirty="0"/>
          </a:p>
        </p:txBody>
      </p:sp>
      <p:sp>
        <p:nvSpPr>
          <p:cNvPr id="48" name="テキスト ボックス 47"/>
          <p:cNvSpPr txBox="1"/>
          <p:nvPr/>
        </p:nvSpPr>
        <p:spPr>
          <a:xfrm>
            <a:off x="1571604" y="5000636"/>
            <a:ext cx="1000132" cy="369332"/>
          </a:xfrm>
          <a:prstGeom prst="rect">
            <a:avLst/>
          </a:prstGeom>
          <a:noFill/>
        </p:spPr>
        <p:txBody>
          <a:bodyPr wrap="square" rtlCol="0">
            <a:spAutoFit/>
          </a:bodyPr>
          <a:lstStyle/>
          <a:p>
            <a:r>
              <a:rPr lang="en-US" dirty="0" smtClean="0"/>
              <a:t>UAV</a:t>
            </a:r>
            <a:endParaRPr lang="en-US" dirty="0"/>
          </a:p>
        </p:txBody>
      </p:sp>
      <p:sp>
        <p:nvSpPr>
          <p:cNvPr id="51" name="正方形/長方形 50"/>
          <p:cNvSpPr/>
          <p:nvPr/>
        </p:nvSpPr>
        <p:spPr>
          <a:xfrm>
            <a:off x="3929058" y="1124744"/>
            <a:ext cx="4572000" cy="1384995"/>
          </a:xfrm>
          <a:prstGeom prst="rect">
            <a:avLst/>
          </a:prstGeom>
        </p:spPr>
        <p:txBody>
          <a:bodyPr wrap="square">
            <a:spAutoFit/>
          </a:bodyPr>
          <a:lstStyle/>
          <a:p>
            <a:r>
              <a:rPr lang="en-US" altLang="ja-JP" sz="1200" dirty="0" smtClean="0"/>
              <a:t>NTT data Co., Ltd. and RESTEC (Remote Sensing Technology Center) provide service jointly. “Whole world digital 3D topography data” expressing ups and downs of land of the world with 5m resolution for the first time in the world using a satellite image photographed with PRISM sensor of Advanced Land Observing Satellite “DAICHI" (ALOS) of incorporated administrative agency Japan Aerospace Exploration Agency (JAXA). </a:t>
            </a:r>
            <a:endParaRPr lang="ja-JP" altLang="en-US" sz="1200" dirty="0"/>
          </a:p>
        </p:txBody>
      </p:sp>
      <p:pic>
        <p:nvPicPr>
          <p:cNvPr id="7170" name="Picture 2"/>
          <p:cNvPicPr>
            <a:picLocks noChangeAspect="1" noChangeArrowheads="1"/>
          </p:cNvPicPr>
          <p:nvPr/>
        </p:nvPicPr>
        <p:blipFill>
          <a:blip r:embed="rId8" cstate="print"/>
          <a:srcRect/>
          <a:stretch>
            <a:fillRect/>
          </a:stretch>
        </p:blipFill>
        <p:spPr bwMode="auto">
          <a:xfrm>
            <a:off x="4572000" y="4223336"/>
            <a:ext cx="3152777" cy="1389879"/>
          </a:xfrm>
          <a:prstGeom prst="rect">
            <a:avLst/>
          </a:prstGeom>
          <a:noFill/>
          <a:ln w="9525">
            <a:noFill/>
            <a:miter lim="800000"/>
            <a:headEnd/>
            <a:tailEnd/>
          </a:ln>
          <a:effectLst/>
        </p:spPr>
      </p:pic>
      <p:sp>
        <p:nvSpPr>
          <p:cNvPr id="53" name="正方形/長方形 52"/>
          <p:cNvSpPr/>
          <p:nvPr/>
        </p:nvSpPr>
        <p:spPr>
          <a:xfrm>
            <a:off x="4283968" y="5619392"/>
            <a:ext cx="4572000" cy="954107"/>
          </a:xfrm>
          <a:prstGeom prst="rect">
            <a:avLst/>
          </a:prstGeom>
        </p:spPr>
        <p:txBody>
          <a:bodyPr wrap="square">
            <a:spAutoFit/>
          </a:bodyPr>
          <a:lstStyle/>
          <a:p>
            <a:r>
              <a:rPr lang="en-US" altLang="ja-JP" sz="1400" dirty="0" smtClean="0"/>
              <a:t>The next-generation UAV system can fly autonomy by the latest multi-rotor technology and high robotics smoothly. It is equipped with various sensors and supports various mapping duties.</a:t>
            </a:r>
          </a:p>
        </p:txBody>
      </p:sp>
      <p:pic>
        <p:nvPicPr>
          <p:cNvPr id="23" name="図 22" descr="022400-10.jpg"/>
          <p:cNvPicPr>
            <a:picLocks noChangeAspect="1"/>
          </p:cNvPicPr>
          <p:nvPr/>
        </p:nvPicPr>
        <p:blipFill>
          <a:blip r:embed="rId9" cstate="print"/>
          <a:stretch>
            <a:fillRect/>
          </a:stretch>
        </p:blipFill>
        <p:spPr>
          <a:xfrm>
            <a:off x="3857620" y="2515952"/>
            <a:ext cx="2414209" cy="1357322"/>
          </a:xfrm>
          <a:prstGeom prst="rect">
            <a:avLst/>
          </a:prstGeom>
        </p:spPr>
      </p:pic>
      <p:pic>
        <p:nvPicPr>
          <p:cNvPr id="24" name="図 23" descr="022400-12.jpg"/>
          <p:cNvPicPr>
            <a:picLocks noChangeAspect="1"/>
          </p:cNvPicPr>
          <p:nvPr/>
        </p:nvPicPr>
        <p:blipFill>
          <a:blip r:embed="rId10" cstate="print"/>
          <a:stretch>
            <a:fillRect/>
          </a:stretch>
        </p:blipFill>
        <p:spPr>
          <a:xfrm>
            <a:off x="6357950" y="2515951"/>
            <a:ext cx="2443178" cy="1357321"/>
          </a:xfrm>
          <a:prstGeom prst="rect">
            <a:avLst/>
          </a:prstGeom>
        </p:spPr>
      </p:pic>
      <p:sp>
        <p:nvSpPr>
          <p:cNvPr id="25" name="テキスト ボックス 24"/>
          <p:cNvSpPr txBox="1"/>
          <p:nvPr/>
        </p:nvSpPr>
        <p:spPr>
          <a:xfrm>
            <a:off x="4000496" y="3835852"/>
            <a:ext cx="2143140" cy="307777"/>
          </a:xfrm>
          <a:prstGeom prst="rect">
            <a:avLst/>
          </a:prstGeom>
          <a:noFill/>
        </p:spPr>
        <p:txBody>
          <a:bodyPr wrap="square" rtlCol="0">
            <a:spAutoFit/>
          </a:bodyPr>
          <a:lstStyle/>
          <a:p>
            <a:pPr algn="ctr"/>
            <a:r>
              <a:rPr kumimoji="1" lang="en-US" altLang="ja-JP" sz="1400" dirty="0" smtClean="0"/>
              <a:t>Mt. Everest</a:t>
            </a:r>
            <a:endParaRPr kumimoji="1" lang="ja-JP" altLang="en-US" sz="1400" dirty="0"/>
          </a:p>
        </p:txBody>
      </p:sp>
      <p:sp>
        <p:nvSpPr>
          <p:cNvPr id="26" name="テキスト ボックス 25"/>
          <p:cNvSpPr txBox="1"/>
          <p:nvPr/>
        </p:nvSpPr>
        <p:spPr>
          <a:xfrm>
            <a:off x="6500826" y="3834494"/>
            <a:ext cx="2143140" cy="307777"/>
          </a:xfrm>
          <a:prstGeom prst="rect">
            <a:avLst/>
          </a:prstGeom>
          <a:noFill/>
        </p:spPr>
        <p:txBody>
          <a:bodyPr wrap="square" rtlCol="0">
            <a:spAutoFit/>
          </a:bodyPr>
          <a:lstStyle/>
          <a:p>
            <a:pPr algn="ctr"/>
            <a:r>
              <a:rPr lang="en-US" altLang="ja-JP" sz="1400" dirty="0" smtClean="0"/>
              <a:t>Ground Canyon Valley</a:t>
            </a:r>
            <a:endParaRPr kumimoji="1" lang="ja-JP" altLang="en-US" sz="1400" dirty="0"/>
          </a:p>
        </p:txBody>
      </p:sp>
      <p:sp>
        <p:nvSpPr>
          <p:cNvPr id="27" name="スライド番号プレースホルダ 26"/>
          <p:cNvSpPr>
            <a:spLocks noGrp="1"/>
          </p:cNvSpPr>
          <p:nvPr>
            <p:ph type="sldNum" sz="quarter" idx="12"/>
          </p:nvPr>
        </p:nvSpPr>
        <p:spPr/>
        <p:txBody>
          <a:bodyPr/>
          <a:lstStyle/>
          <a:p>
            <a:fld id="{D8E651E9-9C47-45F9-AFF3-BB8A4C89013D}" type="slidenum">
              <a:rPr kumimoji="1" lang="ja-JP" altLang="en-US" smtClean="0"/>
              <a:pPr/>
              <a:t>34</a:t>
            </a:fld>
            <a:endParaRPr kumimoji="1" lang="ja-JP"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タイトル 6"/>
          <p:cNvSpPr>
            <a:spLocks noGrp="1"/>
          </p:cNvSpPr>
          <p:nvPr>
            <p:ph type="title"/>
          </p:nvPr>
        </p:nvSpPr>
        <p:spPr>
          <a:xfrm>
            <a:off x="1357291" y="116632"/>
            <a:ext cx="7319165" cy="864096"/>
          </a:xfrm>
        </p:spPr>
        <p:txBody>
          <a:bodyPr vert="horz" lIns="91440" tIns="45720" rIns="91440" bIns="45720" rtlCol="0" anchor="ctr">
            <a:noAutofit/>
          </a:bodyPr>
          <a:lstStyle/>
          <a:p>
            <a:pPr marL="514350" indent="-514350">
              <a:lnSpc>
                <a:spcPts val="3000"/>
              </a:lnSpc>
            </a:pPr>
            <a:r>
              <a:rPr lang="en-US" sz="3600" dirty="0" smtClean="0"/>
              <a:t>Summary of the proposal</a:t>
            </a:r>
            <a:endParaRPr lang="en-US" altLang="ja-JP" sz="3600" dirty="0" smtClean="0"/>
          </a:p>
        </p:txBody>
      </p:sp>
      <p:sp>
        <p:nvSpPr>
          <p:cNvPr id="7" name="正方形/長方形 6"/>
          <p:cNvSpPr/>
          <p:nvPr/>
        </p:nvSpPr>
        <p:spPr>
          <a:xfrm>
            <a:off x="539552" y="1473080"/>
            <a:ext cx="8215371" cy="4401205"/>
          </a:xfrm>
          <a:prstGeom prst="rect">
            <a:avLst/>
          </a:prstGeom>
        </p:spPr>
        <p:txBody>
          <a:bodyPr wrap="square">
            <a:spAutoFit/>
          </a:bodyPr>
          <a:lstStyle/>
          <a:p>
            <a:pPr marL="628650" lvl="0" indent="-628650">
              <a:buFont typeface="+mj-lt"/>
              <a:buAutoNum type="arabicPeriod"/>
            </a:pPr>
            <a:r>
              <a:rPr lang="en-US" sz="2800" dirty="0" smtClean="0"/>
              <a:t>Making of the potential map of small hydropower can be possible by the present data</a:t>
            </a:r>
            <a:endParaRPr lang="ja-JP" altLang="en-US" sz="2800" dirty="0" smtClean="0"/>
          </a:p>
          <a:p>
            <a:pPr marL="628650" lvl="0" indent="-628650">
              <a:buFont typeface="+mj-lt"/>
              <a:buAutoNum type="arabicPeriod"/>
            </a:pPr>
            <a:r>
              <a:rPr lang="en-US" altLang="ja-JP" sz="2800" dirty="0" smtClean="0"/>
              <a:t>It is desirable to make</a:t>
            </a:r>
            <a:r>
              <a:rPr lang="en-US" sz="2800" dirty="0" smtClean="0"/>
              <a:t> a database with precise topographical maps, roads, rivers, villages, power transmission lines and laws and regulations, etc.</a:t>
            </a:r>
            <a:endParaRPr lang="en-US" altLang="ja-JP" sz="2800" dirty="0" smtClean="0"/>
          </a:p>
          <a:p>
            <a:pPr marL="628650" lvl="0" indent="-628650">
              <a:buFont typeface="+mj-lt"/>
              <a:buAutoNum type="arabicPeriod"/>
            </a:pPr>
            <a:r>
              <a:rPr lang="en-US" sz="2800" dirty="0" smtClean="0"/>
              <a:t>Integral plan of an agriculture irrigation waterway and </a:t>
            </a:r>
            <a:r>
              <a:rPr lang="en-US" altLang="ja-JP" sz="2800" dirty="0" smtClean="0"/>
              <a:t>facilities of </a:t>
            </a:r>
            <a:r>
              <a:rPr lang="en-US" sz="2800" dirty="0" smtClean="0"/>
              <a:t>small hydropower should be made </a:t>
            </a:r>
            <a:r>
              <a:rPr lang="en-US" altLang="ja-JP" sz="2800" dirty="0" smtClean="0"/>
              <a:t>simultaneously</a:t>
            </a:r>
          </a:p>
          <a:p>
            <a:pPr marL="628650" lvl="0" indent="-628650">
              <a:buFont typeface="+mj-lt"/>
              <a:buAutoNum type="arabicPeriod"/>
            </a:pPr>
            <a:r>
              <a:rPr lang="en-US" sz="2800" dirty="0" smtClean="0"/>
              <a:t>Development of the small hydropower equipment which is usable in the vast river is needed</a:t>
            </a:r>
            <a:endParaRPr lang="ja-JP" altLang="en-US" sz="2800" dirty="0"/>
          </a:p>
        </p:txBody>
      </p:sp>
      <p:sp>
        <p:nvSpPr>
          <p:cNvPr id="9" name="スライド番号プレースホルダ 8"/>
          <p:cNvSpPr>
            <a:spLocks noGrp="1"/>
          </p:cNvSpPr>
          <p:nvPr>
            <p:ph type="sldNum" sz="quarter" idx="12"/>
          </p:nvPr>
        </p:nvSpPr>
        <p:spPr/>
        <p:txBody>
          <a:bodyPr/>
          <a:lstStyle/>
          <a:p>
            <a:fld id="{D8E651E9-9C47-45F9-AFF3-BB8A4C89013D}" type="slidenum">
              <a:rPr kumimoji="1" lang="ja-JP" altLang="en-US" smtClean="0"/>
              <a:pPr/>
              <a:t>35</a:t>
            </a:fld>
            <a:endParaRPr kumimoji="1" lang="ja-JP"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23"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9" name="タイトル 6"/>
          <p:cNvSpPr>
            <a:spLocks noGrp="1"/>
          </p:cNvSpPr>
          <p:nvPr>
            <p:ph type="title"/>
          </p:nvPr>
        </p:nvSpPr>
        <p:spPr>
          <a:xfrm>
            <a:off x="683568" y="116632"/>
            <a:ext cx="8229600" cy="864096"/>
          </a:xfrm>
        </p:spPr>
        <p:txBody>
          <a:bodyPr>
            <a:normAutofit/>
          </a:bodyPr>
          <a:lstStyle/>
          <a:p>
            <a:pPr lvl="0"/>
            <a:r>
              <a:rPr lang="en-US" altLang="ja-JP" b="1" dirty="0" smtClean="0">
                <a:solidFill>
                  <a:schemeClr val="tx2"/>
                </a:solidFill>
                <a:latin typeface="Arial" pitchFamily="34" charset="0"/>
                <a:cs typeface="Arial" pitchFamily="34" charset="0"/>
              </a:rPr>
              <a:t>Company Overview</a:t>
            </a:r>
            <a:endParaRPr kumimoji="1" lang="ja-JP" altLang="en-US" dirty="0"/>
          </a:p>
        </p:txBody>
      </p:sp>
      <p:pic>
        <p:nvPicPr>
          <p:cNvPr id="11" name="図 10" descr="016PN02.jpg"/>
          <p:cNvPicPr>
            <a:picLocks/>
          </p:cNvPicPr>
          <p:nvPr/>
        </p:nvPicPr>
        <p:blipFill>
          <a:blip r:embed="rId5" cstate="print"/>
          <a:stretch>
            <a:fillRect/>
          </a:stretch>
        </p:blipFill>
        <p:spPr>
          <a:xfrm>
            <a:off x="2206675" y="2754000"/>
            <a:ext cx="5400000" cy="4104000"/>
          </a:xfrm>
          <a:prstGeom prst="rect">
            <a:avLst/>
          </a:prstGeom>
          <a:ln>
            <a:noFill/>
          </a:ln>
          <a:effectLst>
            <a:outerShdw blurRad="190500" algn="tl" rotWithShape="0">
              <a:srgbClr val="000000">
                <a:alpha val="70000"/>
              </a:srgbClr>
            </a:outerShdw>
          </a:effectLst>
        </p:spPr>
      </p:pic>
      <p:pic>
        <p:nvPicPr>
          <p:cNvPr id="13" name="Picture 3" descr="C:\Users\039176\Pictures\50th anniversary book\50th anniversary book\021PN01.jpg"/>
          <p:cNvPicPr>
            <a:picLocks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175791" y="2754000"/>
            <a:ext cx="5400000" cy="41040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16" name="図 15" descr="P6232637.JPG"/>
          <p:cNvPicPr preferRelativeResize="0">
            <a:picLocks/>
          </p:cNvPicPr>
          <p:nvPr/>
        </p:nvPicPr>
        <p:blipFill>
          <a:blip r:embed="rId7" cstate="print"/>
          <a:stretch>
            <a:fillRect/>
          </a:stretch>
        </p:blipFill>
        <p:spPr>
          <a:xfrm>
            <a:off x="2191976" y="2724332"/>
            <a:ext cx="5400000" cy="4032000"/>
          </a:xfrm>
          <a:prstGeom prst="rect">
            <a:avLst/>
          </a:prstGeom>
          <a:solidFill>
            <a:srgbClr val="FFFFFF">
              <a:shade val="85000"/>
            </a:srgbClr>
          </a:solidFill>
          <a:ln w="88900" cap="sq">
            <a:solidFill>
              <a:srgbClr val="FFFFFF"/>
            </a:solidFill>
            <a:miter lim="800000"/>
          </a:ln>
          <a:effectLst>
            <a:outerShdw blurRad="190500" dist="18000" dir="5400000" algn="tl" rotWithShape="0">
              <a:srgbClr val="000000"/>
            </a:outerShdw>
          </a:effectLst>
          <a:scene3d>
            <a:camera prst="orthographicFront"/>
            <a:lightRig rig="twoPt" dir="t">
              <a:rot lat="0" lon="0" rev="7200000"/>
            </a:lightRig>
          </a:scene3d>
          <a:sp3d>
            <a:bevelT w="25400" h="19050"/>
            <a:contourClr>
              <a:srgbClr val="FFFFFF"/>
            </a:contourClr>
          </a:sp3d>
        </p:spPr>
      </p:pic>
      <p:pic>
        <p:nvPicPr>
          <p:cNvPr id="17" name="図 16" descr="R1023189.JPG"/>
          <p:cNvPicPr preferRelativeResize="0">
            <a:picLocks/>
          </p:cNvPicPr>
          <p:nvPr/>
        </p:nvPicPr>
        <p:blipFill>
          <a:blip r:embed="rId8" cstate="print"/>
          <a:stretch>
            <a:fillRect/>
          </a:stretch>
        </p:blipFill>
        <p:spPr>
          <a:xfrm>
            <a:off x="2197600" y="2681536"/>
            <a:ext cx="5400000" cy="40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図 17" descr="R1023147.JPG"/>
          <p:cNvPicPr preferRelativeResize="0">
            <a:picLocks/>
          </p:cNvPicPr>
          <p:nvPr/>
        </p:nvPicPr>
        <p:blipFill>
          <a:blip r:embed="rId9" cstate="print"/>
          <a:stretch>
            <a:fillRect/>
          </a:stretch>
        </p:blipFill>
        <p:spPr>
          <a:xfrm>
            <a:off x="2209596" y="2790000"/>
            <a:ext cx="5400000" cy="406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図 18" descr="飛行機.JPG"/>
          <p:cNvPicPr preferRelativeResize="0">
            <a:picLocks/>
          </p:cNvPicPr>
          <p:nvPr/>
        </p:nvPicPr>
        <p:blipFill>
          <a:blip r:embed="rId10" cstate="print"/>
          <a:stretch>
            <a:fillRect/>
          </a:stretch>
        </p:blipFill>
        <p:spPr>
          <a:xfrm>
            <a:off x="2198200" y="2681536"/>
            <a:ext cx="5400000" cy="41044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コンテンツ プレースホルダ 5"/>
          <p:cNvSpPr txBox="1">
            <a:spLocks/>
          </p:cNvSpPr>
          <p:nvPr/>
        </p:nvSpPr>
        <p:spPr>
          <a:xfrm>
            <a:off x="-16565" y="1124745"/>
            <a:ext cx="9053062" cy="1800200"/>
          </a:xfrm>
          <a:prstGeom prst="rect">
            <a:avLst/>
          </a:prstGeom>
          <a:solidFill>
            <a:schemeClr val="bg1">
              <a:alpha val="0"/>
            </a:schemeClr>
          </a:solidFill>
        </p:spPr>
        <p:txBody>
          <a:bodyPr vert="horz" lIns="0" tIns="36000" rIns="0" bIns="36000" rtlCol="0">
            <a:noAutofit/>
          </a:bodyPr>
          <a:lstStyle/>
          <a:p>
            <a:pPr marL="18000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1" lang="en-US" altLang="ja-JP"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ASIA AIR SURVEY was established for the post-war reconstruction. For more than 60 years, we have been supporting local and central government for infrastructure </a:t>
            </a:r>
            <a:r>
              <a:rPr kumimoji="1" lang="en-US" altLang="ja-JP" sz="1800" b="0" i="0" u="none" strike="noStrike" kern="1200" cap="none" spc="0" normalizeH="0" baseline="0" noProof="0" dirty="0" err="1" smtClean="0">
                <a:ln>
                  <a:noFill/>
                </a:ln>
                <a:solidFill>
                  <a:schemeClr val="tx1">
                    <a:lumMod val="85000"/>
                    <a:lumOff val="15000"/>
                  </a:schemeClr>
                </a:solidFill>
                <a:effectLst/>
                <a:uLnTx/>
                <a:uFillTx/>
                <a:latin typeface="Arial" pitchFamily="34" charset="0"/>
                <a:ea typeface="+mn-ea"/>
                <a:cs typeface="Arial" pitchFamily="34" charset="0"/>
              </a:rPr>
              <a:t>development.Since</a:t>
            </a:r>
            <a:r>
              <a:rPr kumimoji="1" lang="en-US" altLang="ja-JP"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 we successfully developed the world’s first digital analyzing technique of aerial triangulation (AT) in 1960, we design and develop innovative systems and technologies to keep pace with the rapid changes in the world environment. </a:t>
            </a:r>
          </a:p>
          <a:p>
            <a:pPr marL="180000" marR="0" lvl="0"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1" lang="en-US" altLang="ja-JP" sz="18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 </a:t>
            </a:r>
            <a:endParaRPr kumimoji="1" lang="ja-JP" altLang="en-US" sz="18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15" name="スライド番号プレースホルダ 14"/>
          <p:cNvSpPr>
            <a:spLocks noGrp="1"/>
          </p:cNvSpPr>
          <p:nvPr>
            <p:ph type="sldNum" sz="quarter" idx="12"/>
          </p:nvPr>
        </p:nvSpPr>
        <p:spPr/>
        <p:txBody>
          <a:bodyPr/>
          <a:lstStyle/>
          <a:p>
            <a:fld id="{D8E651E9-9C47-45F9-AFF3-BB8A4C89013D}" type="slidenum">
              <a:rPr kumimoji="1" lang="ja-JP" altLang="en-US" smtClean="0"/>
              <a:pPr/>
              <a:t>4</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500"/>
                                        <p:tgtEl>
                                          <p:spTgt spid="11"/>
                                        </p:tgtEl>
                                      </p:cBhvr>
                                    </p:animEffect>
                                  </p:childTnLst>
                                </p:cTn>
                              </p:par>
                            </p:childTnLst>
                          </p:cTn>
                        </p:par>
                        <p:par>
                          <p:cTn id="8" fill="hold">
                            <p:stCondLst>
                              <p:cond delay="1500"/>
                            </p:stCondLst>
                            <p:childTnLst>
                              <p:par>
                                <p:cTn id="9" presetID="10" presetClass="entr" presetSubtype="0" fill="hold" nodeType="afterEffect">
                                  <p:stCondLst>
                                    <p:cond delay="80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300"/>
                                        <p:tgtEl>
                                          <p:spTgt spid="13"/>
                                        </p:tgtEl>
                                      </p:cBhvr>
                                    </p:animEffect>
                                  </p:childTnLst>
                                </p:cTn>
                              </p:par>
                            </p:childTnLst>
                          </p:cTn>
                        </p:par>
                        <p:par>
                          <p:cTn id="12" fill="hold">
                            <p:stCondLst>
                              <p:cond delay="3600"/>
                            </p:stCondLst>
                            <p:childTnLst>
                              <p:par>
                                <p:cTn id="13" presetID="10" presetClass="entr" presetSubtype="0" fill="hold" nodeType="afterEffect">
                                  <p:stCondLst>
                                    <p:cond delay="8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300"/>
                                        <p:tgtEl>
                                          <p:spTgt spid="16"/>
                                        </p:tgtEl>
                                      </p:cBhvr>
                                    </p:animEffect>
                                  </p:childTnLst>
                                </p:cTn>
                              </p:par>
                            </p:childTnLst>
                          </p:cTn>
                        </p:par>
                        <p:par>
                          <p:cTn id="16" fill="hold">
                            <p:stCondLst>
                              <p:cond delay="5700"/>
                            </p:stCondLst>
                            <p:childTnLst>
                              <p:par>
                                <p:cTn id="17" presetID="10" presetClass="entr" presetSubtype="0" fill="hold" nodeType="afterEffect">
                                  <p:stCondLst>
                                    <p:cond delay="8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200"/>
                                        <p:tgtEl>
                                          <p:spTgt spid="17"/>
                                        </p:tgtEl>
                                      </p:cBhvr>
                                    </p:animEffect>
                                  </p:childTnLst>
                                </p:cTn>
                              </p:par>
                            </p:childTnLst>
                          </p:cTn>
                        </p:par>
                        <p:par>
                          <p:cTn id="20" fill="hold">
                            <p:stCondLst>
                              <p:cond delay="7700"/>
                            </p:stCondLst>
                            <p:childTnLst>
                              <p:par>
                                <p:cTn id="21" presetID="10" presetClass="entr" presetSubtype="0" fill="hold" nodeType="afterEffect">
                                  <p:stCondLst>
                                    <p:cond delay="11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childTnLst>
                                </p:cTn>
                              </p:par>
                            </p:childTnLst>
                          </p:cTn>
                        </p:par>
                        <p:par>
                          <p:cTn id="24" fill="hold">
                            <p:stCondLst>
                              <p:cond delay="9800"/>
                            </p:stCondLst>
                            <p:childTnLst>
                              <p:par>
                                <p:cTn id="25" presetID="10" presetClass="entr" presetSubtype="0" fill="hold" nodeType="afterEffect">
                                  <p:stCondLst>
                                    <p:cond delay="10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9" name="タイトル 6"/>
          <p:cNvSpPr>
            <a:spLocks noGrp="1"/>
          </p:cNvSpPr>
          <p:nvPr>
            <p:ph type="title"/>
          </p:nvPr>
        </p:nvSpPr>
        <p:spPr>
          <a:xfrm>
            <a:off x="914400" y="2636912"/>
            <a:ext cx="8229600" cy="864096"/>
          </a:xfrm>
        </p:spPr>
        <p:txBody>
          <a:bodyPr>
            <a:normAutofit/>
          </a:bodyPr>
          <a:lstStyle/>
          <a:p>
            <a:r>
              <a:rPr lang="en-US" altLang="ja-JP" dirty="0" smtClean="0"/>
              <a:t>Items of the presentation</a:t>
            </a:r>
            <a:endParaRPr kumimoji="1" lang="ja-JP" altLang="en-US" dirty="0"/>
          </a:p>
        </p:txBody>
      </p:sp>
      <p:graphicFrame>
        <p:nvGraphicFramePr>
          <p:cNvPr id="11" name="コンテンツ プレースホルダ 4"/>
          <p:cNvGraphicFramePr>
            <a:graphicFrameLocks noGrp="1"/>
          </p:cNvGraphicFramePr>
          <p:nvPr>
            <p:ph idx="1"/>
            <p:extLst>
              <p:ext uri="{D42A27DB-BD31-4B8C-83A1-F6EECF244321}">
                <p14:modId xmlns:p14="http://schemas.microsoft.com/office/powerpoint/2010/main" xmlns="" val="1143660950"/>
              </p:ext>
            </p:extLst>
          </p:nvPr>
        </p:nvGraphicFramePr>
        <p:xfrm>
          <a:off x="323528" y="1196752"/>
          <a:ext cx="8496946" cy="3576320"/>
        </p:xfrm>
        <a:graphic>
          <a:graphicData uri="http://schemas.openxmlformats.org/drawingml/2006/table">
            <a:tbl>
              <a:tblPr bandRow="1">
                <a:tableStyleId>{5C22544A-7EE6-4342-B048-85BDC9FD1C3A}</a:tableStyleId>
              </a:tblPr>
              <a:tblGrid>
                <a:gridCol w="2527807"/>
                <a:gridCol w="5969139"/>
              </a:tblGrid>
              <a:tr h="914400">
                <a:tc>
                  <a:txBody>
                    <a:bodyPr/>
                    <a:lstStyle/>
                    <a:p>
                      <a:r>
                        <a:rPr lang="en-US" altLang="ja-JP" sz="1800" dirty="0" smtClean="0"/>
                        <a:t>Headquarters</a:t>
                      </a:r>
                      <a:r>
                        <a:rPr lang="en-US" altLang="ja-JP" sz="1800" baseline="0" dirty="0" smtClean="0"/>
                        <a:t> Office</a:t>
                      </a:r>
                      <a:endParaRPr kumimoji="1" lang="ja-JP" altLang="en-US" sz="1800" dirty="0"/>
                    </a:p>
                  </a:txBody>
                  <a:tcPr>
                    <a:lnT w="12700" cap="flat" cmpd="sng" algn="ctr">
                      <a:solidFill>
                        <a:schemeClr val="bg1"/>
                      </a:solidFill>
                      <a:prstDash val="solid"/>
                      <a:round/>
                      <a:headEnd type="none" w="med" len="med"/>
                      <a:tailEnd type="none" w="med" len="med"/>
                    </a:lnT>
                    <a:solidFill>
                      <a:schemeClr val="accent1">
                        <a:lumMod val="40000"/>
                        <a:lumOff val="60000"/>
                      </a:schemeClr>
                    </a:solidFill>
                  </a:tcPr>
                </a:tc>
                <a:tc>
                  <a:txBody>
                    <a:bodyPr/>
                    <a:lstStyle/>
                    <a:p>
                      <a:r>
                        <a:rPr lang="en-US" altLang="ja-JP" sz="1800" dirty="0" smtClean="0"/>
                        <a:t>Shinyuri 21 Building 3F, 1-2-2 Manpukuji, Asao-ku, Kawasaki-City, Kanagawa 215-0004, Japan</a:t>
                      </a:r>
                      <a:endParaRPr kumimoji="1" lang="ja-JP" altLang="en-US" sz="1800" dirty="0"/>
                    </a:p>
                  </a:txBody>
                  <a:tcPr>
                    <a:lnT w="12700" cap="flat" cmpd="sng" algn="ctr">
                      <a:solidFill>
                        <a:schemeClr val="bg1"/>
                      </a:solidFill>
                      <a:prstDash val="solid"/>
                      <a:round/>
                      <a:headEnd type="none" w="med" len="med"/>
                      <a:tailEnd type="none" w="med" len="med"/>
                    </a:lnT>
                    <a:solidFill>
                      <a:schemeClr val="accent1">
                        <a:lumMod val="40000"/>
                        <a:lumOff val="60000"/>
                      </a:schemeClr>
                    </a:solidFill>
                  </a:tcPr>
                </a:tc>
              </a:tr>
              <a:tr h="370840">
                <a:tc>
                  <a:txBody>
                    <a:bodyPr/>
                    <a:lstStyle/>
                    <a:p>
                      <a:r>
                        <a:rPr kumimoji="1" lang="en-US" altLang="ja-JP" sz="1800" dirty="0" smtClean="0"/>
                        <a:t>Established</a:t>
                      </a:r>
                      <a:endParaRPr kumimoji="1" lang="ja-JP" altLang="en-US" sz="1800" dirty="0"/>
                    </a:p>
                  </a:txBody>
                  <a:tcPr>
                    <a:solidFill>
                      <a:schemeClr val="accent1">
                        <a:lumMod val="20000"/>
                        <a:lumOff val="80000"/>
                      </a:schemeClr>
                    </a:solidFill>
                  </a:tcPr>
                </a:tc>
                <a:tc>
                  <a:txBody>
                    <a:bodyPr/>
                    <a:lstStyle/>
                    <a:p>
                      <a:r>
                        <a:rPr lang="en-US" altLang="ja-JP" sz="1800" dirty="0" smtClean="0"/>
                        <a:t>February 26th, 1954</a:t>
                      </a:r>
                      <a:endParaRPr kumimoji="1" lang="ja-JP" altLang="en-US" sz="1800" dirty="0"/>
                    </a:p>
                  </a:txBody>
                  <a:tcPr>
                    <a:solidFill>
                      <a:schemeClr val="accent1">
                        <a:lumMod val="20000"/>
                        <a:lumOff val="80000"/>
                      </a:schemeClr>
                    </a:solidFill>
                  </a:tcPr>
                </a:tc>
              </a:tr>
              <a:tr h="370840">
                <a:tc>
                  <a:txBody>
                    <a:bodyPr/>
                    <a:lstStyle/>
                    <a:p>
                      <a:r>
                        <a:rPr lang="en-US" altLang="ja-JP" sz="1800" dirty="0" smtClean="0"/>
                        <a:t>Capital</a:t>
                      </a:r>
                      <a:endParaRPr kumimoji="1" lang="ja-JP" altLang="en-US" sz="1800" dirty="0"/>
                    </a:p>
                  </a:txBody>
                  <a:tcPr>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aseline="0" dirty="0" smtClean="0"/>
                        <a:t>$</a:t>
                      </a:r>
                      <a:r>
                        <a:rPr kumimoji="1" lang="en-US" altLang="ja-JP" sz="1800" dirty="0" smtClean="0"/>
                        <a:t>14million </a:t>
                      </a:r>
                      <a:r>
                        <a:rPr lang="en-US" altLang="ja-JP" sz="1800" baseline="0" dirty="0" smtClean="0"/>
                        <a:t>(as of 2013)</a:t>
                      </a:r>
                      <a:endParaRPr kumimoji="1" lang="ja-JP" altLang="en-US" sz="1800" dirty="0"/>
                    </a:p>
                  </a:txBody>
                  <a:tcPr>
                    <a:solidFill>
                      <a:schemeClr val="accent1">
                        <a:lumMod val="40000"/>
                        <a:lumOff val="60000"/>
                      </a:schemeClr>
                    </a:solidFill>
                  </a:tcPr>
                </a:tc>
              </a:tr>
              <a:tr h="640080">
                <a:tc>
                  <a:txBody>
                    <a:bodyPr/>
                    <a:lstStyle/>
                    <a:p>
                      <a:r>
                        <a:rPr kumimoji="1" lang="en-US" altLang="ja-JP" sz="1800" dirty="0" smtClean="0"/>
                        <a:t>Consolidated Sales</a:t>
                      </a:r>
                      <a:endParaRPr kumimoji="1" lang="ja-JP" altLang="en-US" sz="1800" dirty="0"/>
                    </a:p>
                  </a:txBody>
                  <a:tcPr>
                    <a:solidFill>
                      <a:schemeClr val="accent1">
                        <a:lumMod val="20000"/>
                        <a:lumOff val="80000"/>
                      </a:schemeClr>
                    </a:solidFill>
                  </a:tcPr>
                </a:tc>
                <a:tc>
                  <a:txBody>
                    <a:bodyPr/>
                    <a:lstStyle/>
                    <a:p>
                      <a:r>
                        <a:rPr kumimoji="1" lang="en-US" altLang="ja-JP" sz="1800" dirty="0" smtClean="0"/>
                        <a:t>$172million (FY : from Oct.1 2012 to Sep.30 2013)</a:t>
                      </a:r>
                      <a:endParaRPr kumimoji="1" lang="ja-JP" altLang="en-US" sz="1800" dirty="0"/>
                    </a:p>
                  </a:txBody>
                  <a:tcPr>
                    <a:solidFill>
                      <a:schemeClr val="accent1">
                        <a:lumMod val="20000"/>
                        <a:lumOff val="80000"/>
                      </a:schemeClr>
                    </a:solidFill>
                  </a:tcPr>
                </a:tc>
              </a:tr>
              <a:tr h="640080">
                <a:tc>
                  <a:txBody>
                    <a:bodyPr/>
                    <a:lstStyle/>
                    <a:p>
                      <a:r>
                        <a:rPr lang="en-US" altLang="ja-JP" sz="1800" dirty="0" smtClean="0"/>
                        <a:t>Stock Listing</a:t>
                      </a:r>
                      <a:endParaRPr kumimoji="1" lang="ja-JP" altLang="en-US" sz="1800" dirty="0"/>
                    </a:p>
                  </a:txBody>
                  <a:tcPr>
                    <a:solidFill>
                      <a:schemeClr val="accent1">
                        <a:lumMod val="40000"/>
                        <a:lumOff val="60000"/>
                      </a:schemeClr>
                    </a:solidFill>
                  </a:tcPr>
                </a:tc>
                <a:tc>
                  <a:txBody>
                    <a:bodyPr/>
                    <a:lstStyle/>
                    <a:p>
                      <a:r>
                        <a:rPr kumimoji="1" lang="en-US" altLang="ja-JP" sz="1800" dirty="0" smtClean="0"/>
                        <a:t>The Second Section, Tokyo Stock Exchange </a:t>
                      </a:r>
                      <a:r>
                        <a:rPr lang="en-US" altLang="ja-JP" sz="1800" dirty="0" smtClean="0"/>
                        <a:t>(Stock code: 9233) </a:t>
                      </a:r>
                      <a:endParaRPr kumimoji="1" lang="ja-JP" altLang="en-US" sz="1800" dirty="0"/>
                    </a:p>
                  </a:txBody>
                  <a:tcPr>
                    <a:solidFill>
                      <a:schemeClr val="accent1">
                        <a:lumMod val="40000"/>
                        <a:lumOff val="60000"/>
                      </a:schemeClr>
                    </a:solidFill>
                  </a:tcPr>
                </a:tc>
              </a:tr>
              <a:tr h="640080">
                <a:tc>
                  <a:txBody>
                    <a:bodyPr/>
                    <a:lstStyle/>
                    <a:p>
                      <a:r>
                        <a:rPr lang="en-US" altLang="ja-JP" sz="1800" dirty="0" smtClean="0"/>
                        <a:t>Number of employees </a:t>
                      </a:r>
                    </a:p>
                  </a:txBody>
                  <a:tcPr>
                    <a:solidFill>
                      <a:schemeClr val="accent1">
                        <a:lumMod val="20000"/>
                        <a:lumOff val="80000"/>
                      </a:schemeClr>
                    </a:solidFill>
                  </a:tcPr>
                </a:tc>
                <a:tc>
                  <a:txBody>
                    <a:bodyPr/>
                    <a:lstStyle/>
                    <a:p>
                      <a:r>
                        <a:rPr lang="en-US" altLang="ja-JP" sz="1800" dirty="0" smtClean="0"/>
                        <a:t>1,046</a:t>
                      </a:r>
                      <a:r>
                        <a:rPr lang="ja-JP" altLang="en-US" sz="1800" dirty="0" smtClean="0"/>
                        <a:t>　</a:t>
                      </a:r>
                      <a:r>
                        <a:rPr lang="en-US" altLang="ja-JP" sz="1800" dirty="0" smtClean="0"/>
                        <a:t>employees</a:t>
                      </a:r>
                      <a:r>
                        <a:rPr lang="en-US" altLang="ja-JP" sz="1800" baseline="0" dirty="0" smtClean="0"/>
                        <a:t> (as of Sep.2013)</a:t>
                      </a:r>
                      <a:endParaRPr kumimoji="1" lang="ja-JP" altLang="en-US" sz="1800" dirty="0"/>
                    </a:p>
                  </a:txBody>
                  <a:tcPr>
                    <a:solidFill>
                      <a:schemeClr val="accent1">
                        <a:lumMod val="20000"/>
                        <a:lumOff val="80000"/>
                      </a:schemeClr>
                    </a:solidFill>
                  </a:tcPr>
                </a:tc>
              </a:tr>
            </a:tbl>
          </a:graphicData>
        </a:graphic>
      </p:graphicFrame>
      <p:sp>
        <p:nvSpPr>
          <p:cNvPr id="16" name="テキスト ボックス 15"/>
          <p:cNvSpPr txBox="1"/>
          <p:nvPr/>
        </p:nvSpPr>
        <p:spPr>
          <a:xfrm>
            <a:off x="251520" y="4797152"/>
            <a:ext cx="4896544" cy="1631216"/>
          </a:xfrm>
          <a:prstGeom prst="rect">
            <a:avLst/>
          </a:prstGeom>
          <a:noFill/>
        </p:spPr>
        <p:txBody>
          <a:bodyPr wrap="square" rtlCol="0">
            <a:spAutoFit/>
          </a:bodyPr>
          <a:lstStyle/>
          <a:p>
            <a:r>
              <a:rPr lang="en-US" altLang="ja-JP" sz="2000" b="1" dirty="0" smtClean="0">
                <a:solidFill>
                  <a:schemeClr val="tx1">
                    <a:lumMod val="75000"/>
                    <a:lumOff val="25000"/>
                  </a:schemeClr>
                </a:solidFill>
              </a:rPr>
              <a:t>Domestic</a:t>
            </a:r>
          </a:p>
          <a:p>
            <a:r>
              <a:rPr lang="ja-JP" altLang="en-US" sz="2000" dirty="0" smtClean="0">
                <a:solidFill>
                  <a:schemeClr val="tx1">
                    <a:lumMod val="75000"/>
                    <a:lumOff val="25000"/>
                  </a:schemeClr>
                </a:solidFill>
              </a:rPr>
              <a:t>・</a:t>
            </a:r>
            <a:r>
              <a:rPr kumimoji="1" lang="en-US" altLang="ja-JP" sz="2000" dirty="0" smtClean="0">
                <a:solidFill>
                  <a:schemeClr val="tx1">
                    <a:lumMod val="75000"/>
                    <a:lumOff val="25000"/>
                  </a:schemeClr>
                </a:solidFill>
              </a:rPr>
              <a:t>48 offices </a:t>
            </a:r>
          </a:p>
          <a:p>
            <a:r>
              <a:rPr lang="ja-JP" altLang="en-US" sz="2000" dirty="0" smtClean="0">
                <a:solidFill>
                  <a:schemeClr val="tx1">
                    <a:lumMod val="75000"/>
                    <a:lumOff val="25000"/>
                  </a:schemeClr>
                </a:solidFill>
              </a:rPr>
              <a:t>・</a:t>
            </a:r>
            <a:r>
              <a:rPr lang="en-US" altLang="ja-JP" sz="2000" dirty="0" smtClean="0">
                <a:solidFill>
                  <a:schemeClr val="tx1">
                    <a:lumMod val="75000"/>
                    <a:lumOff val="25000"/>
                  </a:schemeClr>
                </a:solidFill>
              </a:rPr>
              <a:t>10  </a:t>
            </a:r>
            <a:r>
              <a:rPr lang="en-US" altLang="ja-JP" sz="2000" dirty="0">
                <a:solidFill>
                  <a:schemeClr val="tx1">
                    <a:lumMod val="75000"/>
                    <a:lumOff val="25000"/>
                  </a:schemeClr>
                </a:solidFill>
              </a:rPr>
              <a:t>subsidiary </a:t>
            </a:r>
            <a:r>
              <a:rPr lang="en-US" altLang="ja-JP" sz="2000" dirty="0" smtClean="0">
                <a:solidFill>
                  <a:schemeClr val="tx1">
                    <a:lumMod val="75000"/>
                    <a:lumOff val="25000"/>
                  </a:schemeClr>
                </a:solidFill>
              </a:rPr>
              <a:t>companies</a:t>
            </a:r>
          </a:p>
          <a:p>
            <a:r>
              <a:rPr kumimoji="1" lang="en-US" altLang="ja-JP" sz="2000" b="1" dirty="0" smtClean="0">
                <a:solidFill>
                  <a:schemeClr val="tx1">
                    <a:lumMod val="75000"/>
                    <a:lumOff val="25000"/>
                  </a:schemeClr>
                </a:solidFill>
              </a:rPr>
              <a:t>International</a:t>
            </a:r>
          </a:p>
          <a:p>
            <a:r>
              <a:rPr lang="ja-JP" altLang="en-US" sz="2000" dirty="0" smtClean="0">
                <a:solidFill>
                  <a:schemeClr val="tx1">
                    <a:lumMod val="75000"/>
                    <a:lumOff val="25000"/>
                  </a:schemeClr>
                </a:solidFill>
              </a:rPr>
              <a:t>・</a:t>
            </a:r>
            <a:r>
              <a:rPr lang="en-US" altLang="ja-JP" sz="2000" dirty="0" smtClean="0">
                <a:solidFill>
                  <a:schemeClr val="tx1">
                    <a:lumMod val="75000"/>
                    <a:lumOff val="25000"/>
                  </a:schemeClr>
                </a:solidFill>
              </a:rPr>
              <a:t>1</a:t>
            </a:r>
            <a:r>
              <a:rPr lang="ja-JP" altLang="en-US" sz="2000" dirty="0" smtClean="0">
                <a:solidFill>
                  <a:schemeClr val="tx1">
                    <a:lumMod val="75000"/>
                    <a:lumOff val="25000"/>
                  </a:schemeClr>
                </a:solidFill>
              </a:rPr>
              <a:t>　</a:t>
            </a:r>
            <a:r>
              <a:rPr lang="en-US" altLang="ja-JP" sz="2000" dirty="0" smtClean="0">
                <a:solidFill>
                  <a:schemeClr val="tx1">
                    <a:lumMod val="75000"/>
                    <a:lumOff val="25000"/>
                  </a:schemeClr>
                </a:solidFill>
              </a:rPr>
              <a:t>subsidiary company in Myanmar</a:t>
            </a:r>
            <a:endParaRPr kumimoji="1" lang="ja-JP" altLang="en-US" sz="2000" dirty="0">
              <a:solidFill>
                <a:schemeClr val="tx1">
                  <a:lumMod val="75000"/>
                  <a:lumOff val="25000"/>
                </a:schemeClr>
              </a:solidFill>
            </a:endParaRPr>
          </a:p>
        </p:txBody>
      </p:sp>
      <p:sp>
        <p:nvSpPr>
          <p:cNvPr id="17" name="タイトル 6"/>
          <p:cNvSpPr txBox="1">
            <a:spLocks/>
          </p:cNvSpPr>
          <p:nvPr/>
        </p:nvSpPr>
        <p:spPr>
          <a:xfrm>
            <a:off x="683568" y="116632"/>
            <a:ext cx="8229600" cy="86409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4400" b="1" i="0" u="none" strike="noStrike" kern="1200" cap="none" spc="0" normalizeH="0" baseline="0" noProof="0" smtClean="0">
                <a:ln>
                  <a:noFill/>
                </a:ln>
                <a:solidFill>
                  <a:schemeClr val="tx2"/>
                </a:solidFill>
                <a:effectLst/>
                <a:uLnTx/>
                <a:uFillTx/>
                <a:latin typeface="Arial" pitchFamily="34" charset="0"/>
                <a:ea typeface="+mj-ea"/>
                <a:cs typeface="Arial" pitchFamily="34" charset="0"/>
              </a:rPr>
              <a:t>Company Overview</a:t>
            </a:r>
            <a:endParaRPr kumimoji="1" lang="ja-JP" alt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9"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4" cstate="print"/>
          <a:srcRect/>
          <a:stretch>
            <a:fillRect/>
          </a:stretch>
        </p:blipFill>
        <p:spPr bwMode="auto">
          <a:xfrm>
            <a:off x="6475405" y="6542856"/>
            <a:ext cx="2668595" cy="315144"/>
          </a:xfrm>
          <a:prstGeom prst="rect">
            <a:avLst/>
          </a:prstGeom>
          <a:noFill/>
        </p:spPr>
      </p:pic>
      <p:sp>
        <p:nvSpPr>
          <p:cNvPr id="10" name="スライド番号プレースホルダ 9"/>
          <p:cNvSpPr>
            <a:spLocks noGrp="1"/>
          </p:cNvSpPr>
          <p:nvPr>
            <p:ph type="sldNum" sz="quarter" idx="12"/>
          </p:nvPr>
        </p:nvSpPr>
        <p:spPr/>
        <p:txBody>
          <a:bodyPr/>
          <a:lstStyle/>
          <a:p>
            <a:fld id="{D8E651E9-9C47-45F9-AFF3-BB8A4C89013D}" type="slidenum">
              <a:rPr kumimoji="1" lang="ja-JP" altLang="en-US" smtClean="0"/>
              <a:pPr/>
              <a:t>5</a:t>
            </a:fld>
            <a:endParaRPr kumimoji="1" lang="ja-JP"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25"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9" name="タイトル 6"/>
          <p:cNvSpPr>
            <a:spLocks noGrp="1"/>
          </p:cNvSpPr>
          <p:nvPr>
            <p:ph type="title"/>
          </p:nvPr>
        </p:nvSpPr>
        <p:spPr>
          <a:xfrm>
            <a:off x="914400" y="116632"/>
            <a:ext cx="8229600" cy="864096"/>
          </a:xfrm>
        </p:spPr>
        <p:txBody>
          <a:bodyPr>
            <a:noAutofit/>
          </a:bodyPr>
          <a:lstStyle/>
          <a:p>
            <a:r>
              <a:rPr lang="en-US" altLang="ja-JP" sz="3200" b="1" dirty="0" smtClean="0">
                <a:solidFill>
                  <a:schemeClr val="tx2"/>
                </a:solidFill>
                <a:latin typeface="Arial" pitchFamily="34" charset="0"/>
                <a:cs typeface="Arial" pitchFamily="34" charset="0"/>
              </a:rPr>
              <a:t>Geo-spatial Information System Segment</a:t>
            </a:r>
            <a:endParaRPr kumimoji="1" lang="ja-JP" altLang="en-US" sz="3200" dirty="0"/>
          </a:p>
        </p:txBody>
      </p:sp>
      <p:pic>
        <p:nvPicPr>
          <p:cNvPr id="11" name="図 10" descr="liveview.jpg"/>
          <p:cNvPicPr>
            <a:picLocks noChangeAspect="1"/>
          </p:cNvPicPr>
          <p:nvPr/>
        </p:nvPicPr>
        <p:blipFill>
          <a:blip r:embed="rId5" cstate="print"/>
          <a:stretch>
            <a:fillRect/>
          </a:stretch>
        </p:blipFill>
        <p:spPr>
          <a:xfrm>
            <a:off x="1547664" y="980728"/>
            <a:ext cx="5904656" cy="3312368"/>
          </a:xfrm>
          <a:prstGeom prst="rect">
            <a:avLst/>
          </a:prstGeom>
        </p:spPr>
      </p:pic>
      <p:pic>
        <p:nvPicPr>
          <p:cNvPr id="13" name="Picture 2"/>
          <p:cNvPicPr>
            <a:picLocks noChangeAspect="1" noChangeArrowheads="1"/>
          </p:cNvPicPr>
          <p:nvPr/>
        </p:nvPicPr>
        <p:blipFill>
          <a:blip r:embed="rId6" cstate="print"/>
          <a:srcRect/>
          <a:stretch>
            <a:fillRect/>
          </a:stretch>
        </p:blipFill>
        <p:spPr bwMode="auto">
          <a:xfrm>
            <a:off x="1547666" y="980728"/>
            <a:ext cx="5904655" cy="3312368"/>
          </a:xfrm>
          <a:prstGeom prst="rect">
            <a:avLst/>
          </a:prstGeom>
          <a:noFill/>
          <a:ln w="9525">
            <a:noFill/>
            <a:miter lim="800000"/>
            <a:headEnd/>
            <a:tailEnd/>
          </a:ln>
        </p:spPr>
      </p:pic>
      <p:sp>
        <p:nvSpPr>
          <p:cNvPr id="16" name="フリーフォーム 15"/>
          <p:cNvSpPr/>
          <p:nvPr/>
        </p:nvSpPr>
        <p:spPr>
          <a:xfrm>
            <a:off x="935596" y="4526231"/>
            <a:ext cx="1224136"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0" tIns="0" rIns="72000" bIns="0" numCol="1" spcCol="1270" anchor="ctr" anchorCtr="0">
            <a:noAutofit/>
          </a:bodyPr>
          <a:lstStyle/>
          <a:p>
            <a:pPr lvl="0" algn="ctr" defTabSz="1111250">
              <a:lnSpc>
                <a:spcPct val="90000"/>
              </a:lnSpc>
              <a:spcBef>
                <a:spcPct val="0"/>
              </a:spcBef>
              <a:spcAft>
                <a:spcPct val="35000"/>
              </a:spcAft>
            </a:pPr>
            <a:r>
              <a:rPr kumimoji="1" lang="en-US" altLang="ja-JP" sz="2500" kern="1200" dirty="0" smtClean="0"/>
              <a:t>LiDAR</a:t>
            </a:r>
            <a:endParaRPr kumimoji="1" lang="ja-JP" altLang="en-US" sz="2500" kern="1200" dirty="0"/>
          </a:p>
        </p:txBody>
      </p:sp>
      <p:sp>
        <p:nvSpPr>
          <p:cNvPr id="17" name="フリーフォーム 16"/>
          <p:cNvSpPr/>
          <p:nvPr/>
        </p:nvSpPr>
        <p:spPr>
          <a:xfrm>
            <a:off x="2915817" y="4521315"/>
            <a:ext cx="1044116"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0" rIns="72000" bIns="0" numCol="1" spcCol="1270" anchor="ctr" anchorCtr="0">
            <a:noAutofit/>
          </a:bodyPr>
          <a:lstStyle/>
          <a:p>
            <a:pPr algn="ctr"/>
            <a:r>
              <a:rPr lang="en-US" altLang="ja-JP" sz="2800" dirty="0" smtClean="0"/>
              <a:t>UAV</a:t>
            </a:r>
            <a:endParaRPr lang="en-US" altLang="ja-JP" sz="2800" dirty="0"/>
          </a:p>
        </p:txBody>
      </p:sp>
      <p:sp>
        <p:nvSpPr>
          <p:cNvPr id="18" name="フリーフォーム 17"/>
          <p:cNvSpPr/>
          <p:nvPr/>
        </p:nvSpPr>
        <p:spPr>
          <a:xfrm>
            <a:off x="4932040" y="4521315"/>
            <a:ext cx="1440160"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34316" rIns="72000" bIns="34316" numCol="1" spcCol="1270" anchor="ctr" anchorCtr="0">
            <a:noAutofit/>
          </a:bodyPr>
          <a:lstStyle/>
          <a:p>
            <a:pPr lvl="0" algn="ctr" defTabSz="1111250">
              <a:lnSpc>
                <a:spcPct val="90000"/>
              </a:lnSpc>
              <a:spcBef>
                <a:spcPct val="0"/>
              </a:spcBef>
              <a:spcAft>
                <a:spcPct val="35000"/>
              </a:spcAft>
            </a:pPr>
            <a:r>
              <a:rPr kumimoji="1" lang="en-US" altLang="ja-JP" sz="2500" kern="1200" dirty="0" smtClean="0"/>
              <a:t>GIS </a:t>
            </a:r>
            <a:endParaRPr kumimoji="1" lang="ja-JP" altLang="en-US" sz="2500" kern="1200" dirty="0"/>
          </a:p>
        </p:txBody>
      </p:sp>
      <p:pic>
        <p:nvPicPr>
          <p:cNvPr id="19" name="図 18" descr="geomaster_neo03.jpg"/>
          <p:cNvPicPr>
            <a:picLocks noChangeAspect="1"/>
          </p:cNvPicPr>
          <p:nvPr/>
        </p:nvPicPr>
        <p:blipFill>
          <a:blip r:embed="rId7" cstate="print"/>
          <a:stretch>
            <a:fillRect/>
          </a:stretch>
        </p:blipFill>
        <p:spPr>
          <a:xfrm>
            <a:off x="1547664" y="980728"/>
            <a:ext cx="5904656" cy="3312368"/>
          </a:xfrm>
          <a:prstGeom prst="rect">
            <a:avLst/>
          </a:prstGeom>
          <a:ln>
            <a:noFill/>
          </a:ln>
          <a:effectLst>
            <a:outerShdw blurRad="292100" dist="139700" dir="2700000" algn="tl" rotWithShape="0">
              <a:srgbClr val="333333">
                <a:alpha val="65000"/>
              </a:srgbClr>
            </a:outerShdw>
          </a:effectLst>
        </p:spPr>
      </p:pic>
      <p:sp>
        <p:nvSpPr>
          <p:cNvPr id="20" name="フリーフォーム 19"/>
          <p:cNvSpPr/>
          <p:nvPr/>
        </p:nvSpPr>
        <p:spPr>
          <a:xfrm>
            <a:off x="7092280" y="4521315"/>
            <a:ext cx="1224136"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34316" rIns="72000" bIns="34316" numCol="1" spcCol="1270" anchor="ctr" anchorCtr="0">
            <a:noAutofit/>
          </a:bodyPr>
          <a:lstStyle/>
          <a:p>
            <a:pPr lvl="0" algn="ctr" defTabSz="1111250">
              <a:lnSpc>
                <a:spcPct val="90000"/>
              </a:lnSpc>
              <a:spcBef>
                <a:spcPct val="0"/>
              </a:spcBef>
              <a:spcAft>
                <a:spcPct val="35000"/>
              </a:spcAft>
            </a:pPr>
            <a:r>
              <a:rPr kumimoji="1" lang="en-US" altLang="ja-JP" sz="2500" kern="1200" dirty="0" smtClean="0"/>
              <a:t>MMS</a:t>
            </a:r>
            <a:endParaRPr kumimoji="1" lang="ja-JP" altLang="en-US" sz="2500" kern="1200" dirty="0"/>
          </a:p>
        </p:txBody>
      </p:sp>
      <p:sp>
        <p:nvSpPr>
          <p:cNvPr id="21" name="フリーフォーム 20"/>
          <p:cNvSpPr/>
          <p:nvPr/>
        </p:nvSpPr>
        <p:spPr>
          <a:xfrm>
            <a:off x="1259632" y="5661249"/>
            <a:ext cx="1440160"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34316" rIns="72000" bIns="34316" numCol="1" spcCol="1270" anchor="ctr" anchorCtr="0">
            <a:noAutofit/>
          </a:bodyPr>
          <a:lstStyle/>
          <a:p>
            <a:pPr lvl="0" algn="ctr" defTabSz="1111250">
              <a:lnSpc>
                <a:spcPct val="90000"/>
              </a:lnSpc>
              <a:spcBef>
                <a:spcPct val="0"/>
              </a:spcBef>
              <a:spcAft>
                <a:spcPct val="35000"/>
              </a:spcAft>
            </a:pPr>
            <a:r>
              <a:rPr kumimoji="1" lang="en-US" altLang="ja-JP" sz="2500" kern="1200" dirty="0" smtClean="0"/>
              <a:t>Satellite</a:t>
            </a:r>
            <a:endParaRPr kumimoji="1" lang="ja-JP" altLang="en-US" sz="2500" kern="1200" dirty="0"/>
          </a:p>
        </p:txBody>
      </p:sp>
      <p:sp>
        <p:nvSpPr>
          <p:cNvPr id="22" name="フリーフォーム 21"/>
          <p:cNvSpPr/>
          <p:nvPr/>
        </p:nvSpPr>
        <p:spPr>
          <a:xfrm>
            <a:off x="3347864" y="5661249"/>
            <a:ext cx="1440160"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34316" rIns="72000" bIns="34316" numCol="1" spcCol="1270" anchor="ctr" anchorCtr="0">
            <a:noAutofit/>
          </a:bodyPr>
          <a:lstStyle/>
          <a:p>
            <a:pPr lvl="0" algn="ctr" defTabSz="1111250">
              <a:lnSpc>
                <a:spcPct val="90000"/>
              </a:lnSpc>
              <a:spcBef>
                <a:spcPct val="0"/>
              </a:spcBef>
              <a:spcAft>
                <a:spcPct val="35000"/>
              </a:spcAft>
            </a:pPr>
            <a:r>
              <a:rPr kumimoji="1" lang="en-US" altLang="ja-JP" sz="2500" kern="1200" dirty="0" smtClean="0"/>
              <a:t>SAR</a:t>
            </a:r>
            <a:endParaRPr kumimoji="1" lang="ja-JP" altLang="en-US" sz="2500" kern="1200" dirty="0"/>
          </a:p>
        </p:txBody>
      </p:sp>
      <p:sp>
        <p:nvSpPr>
          <p:cNvPr id="23" name="フリーフォーム 22"/>
          <p:cNvSpPr/>
          <p:nvPr/>
        </p:nvSpPr>
        <p:spPr>
          <a:xfrm>
            <a:off x="5364088" y="5661249"/>
            <a:ext cx="2867907"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34316" rIns="72000" bIns="34316" numCol="1" spcCol="1270" anchor="ctr" anchorCtr="0">
            <a:noAutofit/>
          </a:bodyPr>
          <a:lstStyle/>
          <a:p>
            <a:pPr lvl="0" algn="ctr" defTabSz="1111250">
              <a:lnSpc>
                <a:spcPct val="90000"/>
              </a:lnSpc>
              <a:spcBef>
                <a:spcPct val="0"/>
              </a:spcBef>
              <a:spcAft>
                <a:spcPct val="35000"/>
              </a:spcAft>
            </a:pPr>
            <a:r>
              <a:rPr kumimoji="1" lang="en-US" altLang="ja-JP" sz="2500" kern="1200" dirty="0" smtClean="0"/>
              <a:t>Photogrammetry Software</a:t>
            </a:r>
            <a:endParaRPr kumimoji="1" lang="ja-JP" altLang="en-US" sz="2500" kern="1200" dirty="0"/>
          </a:p>
        </p:txBody>
      </p:sp>
      <p:sp>
        <p:nvSpPr>
          <p:cNvPr id="24" name="スライド番号プレースホルダ 23"/>
          <p:cNvSpPr>
            <a:spLocks noGrp="1"/>
          </p:cNvSpPr>
          <p:nvPr>
            <p:ph type="sldNum" sz="quarter" idx="12"/>
          </p:nvPr>
        </p:nvSpPr>
        <p:spPr/>
        <p:txBody>
          <a:bodyPr/>
          <a:lstStyle/>
          <a:p>
            <a:fld id="{D8E651E9-9C47-45F9-AFF3-BB8A4C89013D}" type="slidenum">
              <a:rPr kumimoji="1" lang="ja-JP" altLang="en-US" smtClean="0"/>
              <a:pPr/>
              <a:t>6</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0"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pic>
        <p:nvPicPr>
          <p:cNvPr id="16" name="図 15" descr="tomb_rrim.jpg"/>
          <p:cNvPicPr preferRelativeResize="0">
            <a:picLocks/>
          </p:cNvPicPr>
          <p:nvPr/>
        </p:nvPicPr>
        <p:blipFill>
          <a:blip r:embed="rId5" cstate="print"/>
          <a:stretch>
            <a:fillRect/>
          </a:stretch>
        </p:blipFill>
        <p:spPr>
          <a:xfrm>
            <a:off x="323528" y="1700808"/>
            <a:ext cx="2520000" cy="22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図 16" descr="goshawk.jpg"/>
          <p:cNvPicPr preferRelativeResize="0">
            <a:picLocks/>
          </p:cNvPicPr>
          <p:nvPr/>
        </p:nvPicPr>
        <p:blipFill>
          <a:blip r:embed="rId6" cstate="print"/>
          <a:stretch>
            <a:fillRect/>
          </a:stretch>
        </p:blipFill>
        <p:spPr>
          <a:xfrm>
            <a:off x="6084168" y="1701056"/>
            <a:ext cx="2520000" cy="22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コンテンツ プレースホルダ 2"/>
          <p:cNvSpPr>
            <a:spLocks noGrp="1"/>
          </p:cNvSpPr>
          <p:nvPr>
            <p:ph idx="1"/>
          </p:nvPr>
        </p:nvSpPr>
        <p:spPr>
          <a:xfrm>
            <a:off x="1475656" y="260648"/>
            <a:ext cx="7488832" cy="648072"/>
          </a:xfrm>
        </p:spPr>
        <p:txBody>
          <a:bodyPr/>
          <a:lstStyle/>
          <a:p>
            <a:pPr>
              <a:buNone/>
            </a:pPr>
            <a:r>
              <a:rPr lang="en-US" altLang="ja-JP" b="1" baseline="0" dirty="0" smtClean="0">
                <a:solidFill>
                  <a:schemeClr val="tx2"/>
                </a:solidFill>
                <a:latin typeface="Arial" pitchFamily="34" charset="0"/>
                <a:cs typeface="Arial" pitchFamily="34" charset="0"/>
              </a:rPr>
              <a:t>Construction Consulting Segment</a:t>
            </a:r>
          </a:p>
        </p:txBody>
      </p:sp>
      <p:sp>
        <p:nvSpPr>
          <p:cNvPr id="19" name="フリーフォーム 18"/>
          <p:cNvSpPr/>
          <p:nvPr/>
        </p:nvSpPr>
        <p:spPr>
          <a:xfrm>
            <a:off x="395536" y="4293096"/>
            <a:ext cx="2304256"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11250">
              <a:lnSpc>
                <a:spcPct val="90000"/>
              </a:lnSpc>
              <a:spcBef>
                <a:spcPct val="0"/>
              </a:spcBef>
            </a:pPr>
            <a:r>
              <a:rPr lang="en-US" altLang="ja-JP" sz="2400" dirty="0" smtClean="0"/>
              <a:t>Infrastructure</a:t>
            </a:r>
          </a:p>
        </p:txBody>
      </p:sp>
      <p:sp>
        <p:nvSpPr>
          <p:cNvPr id="20" name="フリーフォーム 19"/>
          <p:cNvSpPr/>
          <p:nvPr/>
        </p:nvSpPr>
        <p:spPr>
          <a:xfrm>
            <a:off x="3275856" y="4293097"/>
            <a:ext cx="2592288" cy="72008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11250">
              <a:lnSpc>
                <a:spcPts val="2000"/>
              </a:lnSpc>
              <a:spcBef>
                <a:spcPct val="0"/>
              </a:spcBef>
            </a:pPr>
            <a:r>
              <a:rPr kumimoji="1" lang="en-US" altLang="ja-JP" sz="2400" kern="1200" dirty="0" smtClean="0"/>
              <a:t>Disaster </a:t>
            </a:r>
            <a:r>
              <a:rPr lang="en-US" altLang="ja-JP" sz="2400" dirty="0" smtClean="0"/>
              <a:t>Prevention </a:t>
            </a:r>
            <a:endParaRPr kumimoji="1" lang="ja-JP" altLang="en-US" sz="2400" kern="1200" dirty="0"/>
          </a:p>
        </p:txBody>
      </p:sp>
      <p:sp>
        <p:nvSpPr>
          <p:cNvPr id="21" name="フリーフォーム 20"/>
          <p:cNvSpPr/>
          <p:nvPr/>
        </p:nvSpPr>
        <p:spPr>
          <a:xfrm>
            <a:off x="6228184" y="4293096"/>
            <a:ext cx="2190035"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34316" rIns="0" bIns="34316" numCol="1" spcCol="1270" anchor="ctr" anchorCtr="0">
            <a:noAutofit/>
          </a:bodyPr>
          <a:lstStyle/>
          <a:p>
            <a:pPr lvl="0" algn="ctr" defTabSz="1111250">
              <a:lnSpc>
                <a:spcPct val="80000"/>
              </a:lnSpc>
              <a:spcBef>
                <a:spcPct val="0"/>
              </a:spcBef>
            </a:pPr>
            <a:r>
              <a:rPr kumimoji="1" lang="en-US" altLang="ja-JP" sz="2500" kern="1200" dirty="0" smtClean="0"/>
              <a:t>Environment &amp; Forest</a:t>
            </a:r>
            <a:endParaRPr kumimoji="1" lang="ja-JP" altLang="en-US" sz="2500" kern="1200" dirty="0"/>
          </a:p>
        </p:txBody>
      </p:sp>
      <p:pic>
        <p:nvPicPr>
          <p:cNvPr id="22" name="図 21" descr="ＤＳ中井さん写真.jpg"/>
          <p:cNvPicPr preferRelativeResize="0">
            <a:picLocks/>
          </p:cNvPicPr>
          <p:nvPr/>
        </p:nvPicPr>
        <p:blipFill>
          <a:blip r:embed="rId7" cstate="print"/>
          <a:stretch>
            <a:fillRect/>
          </a:stretch>
        </p:blipFill>
        <p:spPr>
          <a:xfrm>
            <a:off x="6084168" y="1701056"/>
            <a:ext cx="2520000" cy="22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図 22" descr="photo5.jpg"/>
          <p:cNvPicPr preferRelativeResize="0">
            <a:picLocks/>
          </p:cNvPicPr>
          <p:nvPr/>
        </p:nvPicPr>
        <p:blipFill>
          <a:blip r:embed="rId8" cstate="print"/>
          <a:stretch>
            <a:fillRect/>
          </a:stretch>
        </p:blipFill>
        <p:spPr>
          <a:xfrm>
            <a:off x="3203849" y="1700808"/>
            <a:ext cx="2520000" cy="22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図 23" descr="pic07.jpg"/>
          <p:cNvPicPr preferRelativeResize="0">
            <a:picLocks/>
          </p:cNvPicPr>
          <p:nvPr/>
        </p:nvPicPr>
        <p:blipFill>
          <a:blip r:embed="rId9" cstate="print"/>
          <a:stretch>
            <a:fillRect/>
          </a:stretch>
        </p:blipFill>
        <p:spPr>
          <a:xfrm>
            <a:off x="323528" y="1701056"/>
            <a:ext cx="2520000" cy="223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図 24" descr="img1.jpg"/>
          <p:cNvPicPr preferRelativeResize="0">
            <a:picLocks/>
          </p:cNvPicPr>
          <p:nvPr/>
        </p:nvPicPr>
        <p:blipFill>
          <a:blip r:embed="rId10" cstate="print"/>
          <a:stretch>
            <a:fillRect/>
          </a:stretch>
        </p:blipFill>
        <p:spPr>
          <a:xfrm>
            <a:off x="3203848" y="1701049"/>
            <a:ext cx="2520000" cy="22320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フリーフォーム 25"/>
          <p:cNvSpPr/>
          <p:nvPr/>
        </p:nvSpPr>
        <p:spPr>
          <a:xfrm>
            <a:off x="467546" y="5416575"/>
            <a:ext cx="2225071"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1111250">
              <a:lnSpc>
                <a:spcPct val="90000"/>
              </a:lnSpc>
              <a:spcBef>
                <a:spcPct val="0"/>
              </a:spcBef>
            </a:pPr>
            <a:r>
              <a:rPr lang="en-US" altLang="ja-JP" sz="2400" dirty="0" smtClean="0"/>
              <a:t>Inspection&amp;</a:t>
            </a:r>
          </a:p>
          <a:p>
            <a:pPr lvl="0" algn="ctr" defTabSz="1111250">
              <a:lnSpc>
                <a:spcPct val="90000"/>
              </a:lnSpc>
              <a:spcBef>
                <a:spcPct val="0"/>
              </a:spcBef>
            </a:pPr>
            <a:r>
              <a:rPr lang="en-US" altLang="ja-JP" sz="2400" dirty="0" smtClean="0"/>
              <a:t>Monitoring</a:t>
            </a:r>
          </a:p>
        </p:txBody>
      </p:sp>
      <p:sp>
        <p:nvSpPr>
          <p:cNvPr id="27" name="フリーフォーム 26"/>
          <p:cNvSpPr/>
          <p:nvPr/>
        </p:nvSpPr>
        <p:spPr>
          <a:xfrm>
            <a:off x="6228185" y="5379983"/>
            <a:ext cx="2510783"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11250">
              <a:lnSpc>
                <a:spcPts val="2000"/>
              </a:lnSpc>
              <a:spcBef>
                <a:spcPct val="0"/>
              </a:spcBef>
            </a:pPr>
            <a:r>
              <a:rPr lang="en-US" altLang="ja-JP" sz="2400" dirty="0" smtClean="0"/>
              <a:t>Renewable Energy</a:t>
            </a:r>
            <a:endParaRPr lang="ja-JP" altLang="en-US" sz="2400" dirty="0"/>
          </a:p>
        </p:txBody>
      </p:sp>
      <p:sp>
        <p:nvSpPr>
          <p:cNvPr id="28" name="フリーフォーム 27"/>
          <p:cNvSpPr/>
          <p:nvPr/>
        </p:nvSpPr>
        <p:spPr>
          <a:xfrm>
            <a:off x="3357362" y="5416575"/>
            <a:ext cx="2510783" cy="702970"/>
          </a:xfrm>
          <a:custGeom>
            <a:avLst/>
            <a:gdLst>
              <a:gd name="connsiteX0" fmla="*/ 0 w 2190034"/>
              <a:gd name="connsiteY0" fmla="*/ 117164 h 702970"/>
              <a:gd name="connsiteX1" fmla="*/ 34317 w 2190034"/>
              <a:gd name="connsiteY1" fmla="*/ 34317 h 702970"/>
              <a:gd name="connsiteX2" fmla="*/ 117165 w 2190034"/>
              <a:gd name="connsiteY2" fmla="*/ 1 h 702970"/>
              <a:gd name="connsiteX3" fmla="*/ 2072870 w 2190034"/>
              <a:gd name="connsiteY3" fmla="*/ 0 h 702970"/>
              <a:gd name="connsiteX4" fmla="*/ 2155717 w 2190034"/>
              <a:gd name="connsiteY4" fmla="*/ 34317 h 702970"/>
              <a:gd name="connsiteX5" fmla="*/ 2190033 w 2190034"/>
              <a:gd name="connsiteY5" fmla="*/ 117165 h 702970"/>
              <a:gd name="connsiteX6" fmla="*/ 2190034 w 2190034"/>
              <a:gd name="connsiteY6" fmla="*/ 585806 h 702970"/>
              <a:gd name="connsiteX7" fmla="*/ 2155717 w 2190034"/>
              <a:gd name="connsiteY7" fmla="*/ 668653 h 702970"/>
              <a:gd name="connsiteX8" fmla="*/ 2072869 w 2190034"/>
              <a:gd name="connsiteY8" fmla="*/ 702970 h 702970"/>
              <a:gd name="connsiteX9" fmla="*/ 117164 w 2190034"/>
              <a:gd name="connsiteY9" fmla="*/ 702970 h 702970"/>
              <a:gd name="connsiteX10" fmla="*/ 34317 w 2190034"/>
              <a:gd name="connsiteY10" fmla="*/ 668653 h 702970"/>
              <a:gd name="connsiteX11" fmla="*/ 1 w 2190034"/>
              <a:gd name="connsiteY11" fmla="*/ 585805 h 702970"/>
              <a:gd name="connsiteX12" fmla="*/ 0 w 2190034"/>
              <a:gd name="connsiteY12" fmla="*/ 117164 h 70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034" h="702970">
                <a:moveTo>
                  <a:pt x="0" y="117164"/>
                </a:moveTo>
                <a:cubicBezTo>
                  <a:pt x="0" y="86090"/>
                  <a:pt x="12344" y="56289"/>
                  <a:pt x="34317" y="34317"/>
                </a:cubicBezTo>
                <a:cubicBezTo>
                  <a:pt x="56290" y="12345"/>
                  <a:pt x="86091" y="1"/>
                  <a:pt x="117165" y="1"/>
                </a:cubicBezTo>
                <a:lnTo>
                  <a:pt x="2072870" y="0"/>
                </a:lnTo>
                <a:cubicBezTo>
                  <a:pt x="2103944" y="0"/>
                  <a:pt x="2133745" y="12344"/>
                  <a:pt x="2155717" y="34317"/>
                </a:cubicBezTo>
                <a:cubicBezTo>
                  <a:pt x="2177689" y="56290"/>
                  <a:pt x="2190033" y="86091"/>
                  <a:pt x="2190033" y="117165"/>
                </a:cubicBezTo>
                <a:cubicBezTo>
                  <a:pt x="2190033" y="273379"/>
                  <a:pt x="2190034" y="429592"/>
                  <a:pt x="2190034" y="585806"/>
                </a:cubicBezTo>
                <a:cubicBezTo>
                  <a:pt x="2190034" y="616880"/>
                  <a:pt x="2177690" y="646681"/>
                  <a:pt x="2155717" y="668653"/>
                </a:cubicBezTo>
                <a:cubicBezTo>
                  <a:pt x="2133744" y="690626"/>
                  <a:pt x="2103943" y="702970"/>
                  <a:pt x="2072869" y="702970"/>
                </a:cubicBezTo>
                <a:lnTo>
                  <a:pt x="117164" y="702970"/>
                </a:lnTo>
                <a:cubicBezTo>
                  <a:pt x="86090" y="702970"/>
                  <a:pt x="56289" y="690626"/>
                  <a:pt x="34317" y="668653"/>
                </a:cubicBezTo>
                <a:cubicBezTo>
                  <a:pt x="12344" y="646680"/>
                  <a:pt x="0" y="616879"/>
                  <a:pt x="1" y="585805"/>
                </a:cubicBezTo>
                <a:cubicBezTo>
                  <a:pt x="1" y="429591"/>
                  <a:pt x="0" y="273378"/>
                  <a:pt x="0" y="117164"/>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11250">
              <a:lnSpc>
                <a:spcPts val="2000"/>
              </a:lnSpc>
              <a:spcBef>
                <a:spcPct val="0"/>
              </a:spcBef>
            </a:pPr>
            <a:r>
              <a:rPr lang="en-US" altLang="ja-JP" sz="2400" dirty="0" smtClean="0"/>
              <a:t>Decontamination</a:t>
            </a:r>
            <a:endParaRPr lang="ja-JP" altLang="en-US" sz="2400" dirty="0"/>
          </a:p>
        </p:txBody>
      </p:sp>
      <p:sp>
        <p:nvSpPr>
          <p:cNvPr id="29" name="スライド番号プレースホルダ 28"/>
          <p:cNvSpPr>
            <a:spLocks noGrp="1"/>
          </p:cNvSpPr>
          <p:nvPr>
            <p:ph type="sldNum" sz="quarter" idx="12"/>
          </p:nvPr>
        </p:nvSpPr>
        <p:spPr/>
        <p:txBody>
          <a:bodyPr/>
          <a:lstStyle/>
          <a:p>
            <a:fld id="{D8E651E9-9C47-45F9-AFF3-BB8A4C89013D}" type="slidenum">
              <a:rPr kumimoji="1" lang="ja-JP" altLang="en-US" smtClean="0"/>
              <a:pPr/>
              <a:t>7</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200"/>
                                        <p:tgtEl>
                                          <p:spTgt spid="24"/>
                                        </p:tgtEl>
                                      </p:cBhvr>
                                    </p:animEffect>
                                  </p:childTnLst>
                                </p:cTn>
                              </p:par>
                            </p:childTnLst>
                          </p:cTn>
                        </p:par>
                        <p:par>
                          <p:cTn id="8" fill="hold">
                            <p:stCondLst>
                              <p:cond delay="22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100"/>
                                        <p:tgtEl>
                                          <p:spTgt spid="25"/>
                                        </p:tgtEl>
                                      </p:cBhvr>
                                    </p:animEffect>
                                  </p:childTnLst>
                                </p:cTn>
                              </p:par>
                            </p:childTnLst>
                          </p:cTn>
                        </p:par>
                        <p:par>
                          <p:cTn id="12" fill="hold">
                            <p:stCondLst>
                              <p:cond delay="43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2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0"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pic>
        <p:nvPicPr>
          <p:cNvPr id="7" name="図 6" descr="_GYO2054.jpg"/>
          <p:cNvPicPr>
            <a:picLocks noChangeAspect="1"/>
          </p:cNvPicPr>
          <p:nvPr/>
        </p:nvPicPr>
        <p:blipFill>
          <a:blip r:embed="rId5" cstate="print"/>
          <a:stretch>
            <a:fillRect/>
          </a:stretch>
        </p:blipFill>
        <p:spPr>
          <a:xfrm>
            <a:off x="467544" y="1946664"/>
            <a:ext cx="4392000" cy="2922496"/>
          </a:xfrm>
          <a:prstGeom prst="rect">
            <a:avLst/>
          </a:prstGeom>
        </p:spPr>
      </p:pic>
      <p:sp>
        <p:nvSpPr>
          <p:cNvPr id="9" name="コンテンツ プレースホルダ 2"/>
          <p:cNvSpPr txBox="1">
            <a:spLocks/>
          </p:cNvSpPr>
          <p:nvPr/>
        </p:nvSpPr>
        <p:spPr>
          <a:xfrm>
            <a:off x="1187624" y="260648"/>
            <a:ext cx="7488832" cy="648072"/>
          </a:xfrm>
          <a:prstGeom prst="rect">
            <a:avLst/>
          </a:prstGeom>
        </p:spPr>
        <p:txBody>
          <a:bodyPr vert="horz" lIns="91440" tIns="45720" rIns="91440" bIns="45720" rtlCol="0">
            <a:normAutofit/>
          </a:bodyPr>
          <a:lstStyle/>
          <a:p>
            <a:pPr marL="342900" indent="-342900">
              <a:spcBef>
                <a:spcPct val="20000"/>
              </a:spcBef>
              <a:defRPr/>
            </a:pPr>
            <a:r>
              <a:rPr lang="en-US" altLang="ja-JP" sz="3200" b="1" dirty="0" smtClean="0">
                <a:solidFill>
                  <a:schemeClr val="tx2"/>
                </a:solidFill>
                <a:latin typeface="Arial" pitchFamily="34" charset="0"/>
                <a:cs typeface="Arial" pitchFamily="34" charset="0"/>
              </a:rPr>
              <a:t>Disaster Prevention</a:t>
            </a:r>
          </a:p>
        </p:txBody>
      </p:sp>
      <p:pic>
        <p:nvPicPr>
          <p:cNvPr id="11" name="図 10" descr="IKONOS_cir_l.jpg"/>
          <p:cNvPicPr>
            <a:picLocks noChangeAspect="1"/>
          </p:cNvPicPr>
          <p:nvPr/>
        </p:nvPicPr>
        <p:blipFill>
          <a:blip r:embed="rId6" cstate="print"/>
          <a:stretch>
            <a:fillRect/>
          </a:stretch>
        </p:blipFill>
        <p:spPr>
          <a:xfrm>
            <a:off x="5292080" y="692697"/>
            <a:ext cx="3240360" cy="4596457"/>
          </a:xfrm>
          <a:prstGeom prst="rect">
            <a:avLst/>
          </a:prstGeom>
        </p:spPr>
      </p:pic>
      <p:sp>
        <p:nvSpPr>
          <p:cNvPr id="13" name="正方形/長方形 12"/>
          <p:cNvSpPr/>
          <p:nvPr/>
        </p:nvSpPr>
        <p:spPr>
          <a:xfrm>
            <a:off x="251520" y="5229201"/>
            <a:ext cx="8280920" cy="1015663"/>
          </a:xfrm>
          <a:prstGeom prst="rect">
            <a:avLst/>
          </a:prstGeom>
        </p:spPr>
        <p:txBody>
          <a:bodyPr wrap="square">
            <a:spAutoFit/>
          </a:bodyPr>
          <a:lstStyle/>
          <a:p>
            <a:pPr algn="just"/>
            <a:r>
              <a:rPr lang="en-US" altLang="ja-JP" sz="2000" dirty="0" smtClean="0">
                <a:solidFill>
                  <a:schemeClr val="tx1">
                    <a:lumMod val="75000"/>
                    <a:lumOff val="25000"/>
                  </a:schemeClr>
                </a:solidFill>
                <a:ea typeface="ＭＳ 明朝" pitchFamily="17" charset="-128"/>
                <a:cs typeface="Arial" pitchFamily="34" charset="0"/>
              </a:rPr>
              <a:t>11.March.2011, Tohoku earthquake and tsunami</a:t>
            </a:r>
          </a:p>
          <a:p>
            <a:pPr algn="just"/>
            <a:r>
              <a:rPr lang="en-US" altLang="ja-JP" sz="2000" dirty="0" smtClean="0">
                <a:solidFill>
                  <a:schemeClr val="tx1">
                    <a:lumMod val="75000"/>
                    <a:lumOff val="25000"/>
                  </a:schemeClr>
                </a:solidFill>
                <a:cs typeface="Arial" pitchFamily="34" charset="0"/>
              </a:rPr>
              <a:t>Our main role is to provide geospatial technologies and know-how in order to </a:t>
            </a:r>
            <a:r>
              <a:rPr lang="en-US" altLang="ja-JP" sz="2000" dirty="0" smtClean="0">
                <a:solidFill>
                  <a:schemeClr val="tx1">
                    <a:lumMod val="75000"/>
                    <a:lumOff val="25000"/>
                  </a:schemeClr>
                </a:solidFill>
                <a:ea typeface="ＭＳ 明朝" pitchFamily="17" charset="-128"/>
                <a:cs typeface="Arial" pitchFamily="34" charset="0"/>
              </a:rPr>
              <a:t>recover from the damage and resurvey for reconstructions</a:t>
            </a:r>
            <a:r>
              <a:rPr lang="en-US" altLang="ja-JP" sz="2000" dirty="0" smtClean="0">
                <a:solidFill>
                  <a:schemeClr val="tx1">
                    <a:lumMod val="75000"/>
                    <a:lumOff val="25000"/>
                  </a:schemeClr>
                </a:solidFill>
                <a:cs typeface="Arial" pitchFamily="34" charset="0"/>
              </a:rPr>
              <a:t>.</a:t>
            </a:r>
            <a:endParaRPr lang="ja-JP" altLang="en-US" sz="2000" dirty="0">
              <a:solidFill>
                <a:schemeClr val="tx1">
                  <a:lumMod val="75000"/>
                  <a:lumOff val="25000"/>
                </a:schemeClr>
              </a:solidFill>
            </a:endParaRPr>
          </a:p>
        </p:txBody>
      </p:sp>
      <p:pic>
        <p:nvPicPr>
          <p:cNvPr id="15" name="図 14" descr="_GYO2071.jpg"/>
          <p:cNvPicPr>
            <a:picLocks noChangeAspect="1"/>
          </p:cNvPicPr>
          <p:nvPr/>
        </p:nvPicPr>
        <p:blipFill>
          <a:blip r:embed="rId7" cstate="print"/>
          <a:stretch>
            <a:fillRect/>
          </a:stretch>
        </p:blipFill>
        <p:spPr>
          <a:xfrm>
            <a:off x="467544" y="1988841"/>
            <a:ext cx="4392000" cy="2922496"/>
          </a:xfrm>
          <a:prstGeom prst="rect">
            <a:avLst/>
          </a:prstGeom>
        </p:spPr>
      </p:pic>
      <p:pic>
        <p:nvPicPr>
          <p:cNvPr id="16" name="図 15" descr="_GYO1755-sendaikou.jpg"/>
          <p:cNvPicPr>
            <a:picLocks noChangeAspect="1"/>
          </p:cNvPicPr>
          <p:nvPr/>
        </p:nvPicPr>
        <p:blipFill>
          <a:blip r:embed="rId8" cstate="print"/>
          <a:stretch>
            <a:fillRect/>
          </a:stretch>
        </p:blipFill>
        <p:spPr>
          <a:xfrm>
            <a:off x="467546" y="1916832"/>
            <a:ext cx="4392895" cy="2952328"/>
          </a:xfrm>
          <a:prstGeom prst="rect">
            <a:avLst/>
          </a:prstGeom>
          <a:ln>
            <a:noFill/>
          </a:ln>
          <a:effectLst>
            <a:outerShdw blurRad="292100" dist="139700" dir="2700000" algn="tl" rotWithShape="0">
              <a:srgbClr val="333333">
                <a:alpha val="65000"/>
              </a:srgbClr>
            </a:outerShdw>
          </a:effectLst>
        </p:spPr>
      </p:pic>
      <p:sp>
        <p:nvSpPr>
          <p:cNvPr id="17" name="スライド番号プレースホルダ 16"/>
          <p:cNvSpPr>
            <a:spLocks noGrp="1"/>
          </p:cNvSpPr>
          <p:nvPr>
            <p:ph type="sldNum" sz="quarter" idx="12"/>
          </p:nvPr>
        </p:nvSpPr>
        <p:spPr/>
        <p:txBody>
          <a:bodyPr/>
          <a:lstStyle/>
          <a:p>
            <a:fld id="{D8E651E9-9C47-45F9-AFF3-BB8A4C89013D}" type="slidenum">
              <a:rPr kumimoji="1" lang="ja-JP" altLang="en-US" smtClean="0"/>
              <a:pPr/>
              <a:t>8</a:t>
            </a:fld>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900"/>
                                        <p:tgtEl>
                                          <p:spTgt spid="7"/>
                                        </p:tgtEl>
                                      </p:cBhvr>
                                    </p:animEffect>
                                  </p:childTnLst>
                                </p:cTn>
                              </p:par>
                            </p:childTnLst>
                          </p:cTn>
                        </p:par>
                        <p:par>
                          <p:cTn id="8" fill="hold">
                            <p:stCondLst>
                              <p:cond delay="1900"/>
                            </p:stCondLst>
                            <p:childTnLst>
                              <p:par>
                                <p:cTn id="9" presetID="10" presetClass="entr" presetSubtype="0" fill="hold" nodeType="afterEffect">
                                  <p:stCondLst>
                                    <p:cond delay="17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900"/>
                                        <p:tgtEl>
                                          <p:spTgt spid="15"/>
                                        </p:tgtEl>
                                      </p:cBhvr>
                                    </p:animEffect>
                                  </p:childTnLst>
                                </p:cTn>
                              </p:par>
                            </p:childTnLst>
                          </p:cTn>
                        </p:par>
                        <p:par>
                          <p:cTn id="12" fill="hold">
                            <p:stCondLst>
                              <p:cond delay="6500"/>
                            </p:stCondLst>
                            <p:childTnLst>
                              <p:par>
                                <p:cTn id="13" presetID="10" presetClass="entr" presetSubtype="0" fill="hold" nodeType="afterEffect">
                                  <p:stCondLst>
                                    <p:cond delay="7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2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027228\Desktop\名称未設定 1のコピー.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6948265" y="5805264"/>
            <a:ext cx="2025791" cy="864096"/>
          </a:xfrm>
          <a:prstGeom prst="rect">
            <a:avLst/>
          </a:prstGeom>
          <a:noFill/>
        </p:spPr>
      </p:pic>
      <p:pic>
        <p:nvPicPr>
          <p:cNvPr id="10" name="Picture 2" descr="C:\Documents and Settings\039176\デスクトップ\★上山★\アジア航測資料・画像\aaslogotype_20100803\aaslogomark_20100803\eng\AASblue\aaslogomark_aasblue_180_20100803.tif"/>
          <p:cNvPicPr>
            <a:picLocks noChangeAspect="1" noChangeArrowheads="1"/>
          </p:cNvPicPr>
          <p:nvPr/>
        </p:nvPicPr>
        <p:blipFill>
          <a:blip r:embed="rId3" cstate="print"/>
          <a:srcRect/>
          <a:stretch>
            <a:fillRect/>
          </a:stretch>
        </p:blipFill>
        <p:spPr bwMode="auto">
          <a:xfrm>
            <a:off x="6475405" y="6542856"/>
            <a:ext cx="2668595" cy="315144"/>
          </a:xfrm>
          <a:prstGeom prst="rect">
            <a:avLst/>
          </a:prstGeom>
          <a:noFill/>
        </p:spPr>
      </p:pic>
      <p:sp>
        <p:nvSpPr>
          <p:cNvPr id="14" name="正方形/長方形 13"/>
          <p:cNvSpPr/>
          <p:nvPr/>
        </p:nvSpPr>
        <p:spPr>
          <a:xfrm>
            <a:off x="1331640" y="908721"/>
            <a:ext cx="7812360" cy="72008"/>
          </a:xfrm>
          <a:prstGeom prst="rect">
            <a:avLst/>
          </a:prstGeom>
          <a:gradFill flip="none" rotWithShape="1">
            <a:gsLst>
              <a:gs pos="0">
                <a:srgbClr val="4D7DA5"/>
              </a:gs>
              <a:gs pos="50000">
                <a:schemeClr val="accent1">
                  <a:tint val="44500"/>
                  <a:satMod val="16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Picture 4" descr="C:\Users\027228\Desktop\illust_Globe.png"/>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0" y="1"/>
            <a:ext cx="1368152" cy="1368152"/>
          </a:xfrm>
          <a:prstGeom prst="rect">
            <a:avLst/>
          </a:prstGeom>
          <a:noFill/>
        </p:spPr>
      </p:pic>
      <p:sp>
        <p:nvSpPr>
          <p:cNvPr id="8" name="コンテンツ プレースホルダ 2"/>
          <p:cNvSpPr txBox="1">
            <a:spLocks/>
          </p:cNvSpPr>
          <p:nvPr/>
        </p:nvSpPr>
        <p:spPr>
          <a:xfrm>
            <a:off x="1403648" y="188640"/>
            <a:ext cx="7488832" cy="648072"/>
          </a:xfrm>
          <a:prstGeom prst="rect">
            <a:avLst/>
          </a:prstGeom>
        </p:spPr>
        <p:txBody>
          <a:bodyPr vert="horz" lIns="91440" tIns="45720" rIns="91440" bIns="45720" rtlCol="0">
            <a:normAutofit/>
          </a:bodyPr>
          <a:lstStyle/>
          <a:p>
            <a:pPr marL="342900" lvl="0" indent="-342900">
              <a:spcBef>
                <a:spcPct val="20000"/>
              </a:spcBef>
              <a:defRPr/>
            </a:pPr>
            <a:r>
              <a:rPr lang="en-US" altLang="ja-JP" sz="3600" b="1" dirty="0" smtClean="0">
                <a:solidFill>
                  <a:schemeClr val="tx2"/>
                </a:solidFill>
                <a:latin typeface="+mj-lt"/>
                <a:cs typeface="Arial" pitchFamily="34" charset="0"/>
              </a:rPr>
              <a:t>Overseas Projects</a:t>
            </a:r>
          </a:p>
        </p:txBody>
      </p:sp>
      <p:pic>
        <p:nvPicPr>
          <p:cNvPr id="9" name="図 8" descr="dreamstimefree_3727135.jpg"/>
          <p:cNvPicPr>
            <a:picLocks noChangeAspect="1"/>
          </p:cNvPicPr>
          <p:nvPr/>
        </p:nvPicPr>
        <p:blipFill>
          <a:blip r:embed="rId5" cstate="print"/>
          <a:stretch>
            <a:fillRect/>
          </a:stretch>
        </p:blipFill>
        <p:spPr>
          <a:xfrm>
            <a:off x="323529" y="1268761"/>
            <a:ext cx="8397737" cy="5201775"/>
          </a:xfrm>
          <a:prstGeom prst="rect">
            <a:avLst/>
          </a:prstGeom>
          <a:solidFill>
            <a:srgbClr val="FFFFFF">
              <a:shade val="85000"/>
            </a:srgbClr>
          </a:solidFill>
          <a:ln w="38100" cap="rnd">
            <a:solidFill>
              <a:schemeClr val="accent5">
                <a:lumMod val="20000"/>
                <a:lumOff val="80000"/>
              </a:schemeClr>
            </a:solidFill>
          </a:ln>
          <a:effectLst>
            <a:outerShdw blurRad="50800" dist="88900" dir="18900000" algn="bl" rotWithShape="0">
              <a:schemeClr val="tx1">
                <a:lumMod val="65000"/>
                <a:lumOff val="35000"/>
                <a:alpha val="40000"/>
              </a:schemeClr>
            </a:outerShdw>
          </a:effectLst>
          <a:scene3d>
            <a:camera prst="orthographicFront"/>
            <a:lightRig rig="twoPt" dir="t">
              <a:rot lat="0" lon="0" rev="7800000"/>
            </a:lightRig>
          </a:scene3d>
          <a:sp3d contourW="6350">
            <a:bevelT w="50800" h="16510"/>
            <a:contourClr>
              <a:srgbClr val="C0C0C0"/>
            </a:contourClr>
          </a:sp3d>
        </p:spPr>
      </p:pic>
      <p:sp>
        <p:nvSpPr>
          <p:cNvPr id="11" name="線吹き出し 1 10"/>
          <p:cNvSpPr/>
          <p:nvPr/>
        </p:nvSpPr>
        <p:spPr>
          <a:xfrm>
            <a:off x="3203848" y="5877273"/>
            <a:ext cx="1728192" cy="360040"/>
          </a:xfrm>
          <a:prstGeom prst="callout1">
            <a:avLst>
              <a:gd name="adj1" fmla="val 21738"/>
              <a:gd name="adj2" fmla="val -4598"/>
              <a:gd name="adj3" fmla="val -99641"/>
              <a:gd name="adj4" fmla="val -20904"/>
            </a:avLst>
          </a:prstGeom>
          <a:effectLst>
            <a:outerShdw blurRad="50800" dist="38100" dir="16200000"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800"/>
              </a:lnSpc>
            </a:pPr>
            <a:r>
              <a:rPr lang="en-US" altLang="ja-JP" sz="1100" b="1" dirty="0" smtClean="0"/>
              <a:t>Argentine: </a:t>
            </a:r>
          </a:p>
          <a:p>
            <a:pPr>
              <a:lnSpc>
                <a:spcPts val="800"/>
              </a:lnSpc>
            </a:pPr>
            <a:r>
              <a:rPr lang="en-US" altLang="ja-JP" sz="900" dirty="0" smtClean="0"/>
              <a:t>GIS for Public Investment &amp; Territorial Development</a:t>
            </a:r>
          </a:p>
        </p:txBody>
      </p:sp>
      <p:sp>
        <p:nvSpPr>
          <p:cNvPr id="13" name="線吹き出し 1 12"/>
          <p:cNvSpPr/>
          <p:nvPr/>
        </p:nvSpPr>
        <p:spPr>
          <a:xfrm>
            <a:off x="3635896" y="1844824"/>
            <a:ext cx="1512168" cy="288032"/>
          </a:xfrm>
          <a:prstGeom prst="callout1">
            <a:avLst>
              <a:gd name="adj1" fmla="val 112122"/>
              <a:gd name="adj2" fmla="val 71344"/>
              <a:gd name="adj3" fmla="val 422496"/>
              <a:gd name="adj4" fmla="val 70512"/>
            </a:avLst>
          </a:prstGeom>
          <a:effectLst>
            <a:outerShdw blurRad="50800" dist="38100" dir="16200000"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Macedonia:</a:t>
            </a:r>
          </a:p>
          <a:p>
            <a:pPr>
              <a:lnSpc>
                <a:spcPts val="900"/>
              </a:lnSpc>
            </a:pPr>
            <a:r>
              <a:rPr lang="en-US" altLang="ja-JP" sz="900" dirty="0" smtClean="0"/>
              <a:t>Digital Orthophoto Mapping</a:t>
            </a:r>
            <a:endParaRPr lang="en-US" altLang="ja-JP" sz="900" b="1" dirty="0" smtClean="0"/>
          </a:p>
        </p:txBody>
      </p:sp>
      <p:grpSp>
        <p:nvGrpSpPr>
          <p:cNvPr id="15" name="グループ化 29"/>
          <p:cNvGrpSpPr/>
          <p:nvPr/>
        </p:nvGrpSpPr>
        <p:grpSpPr>
          <a:xfrm>
            <a:off x="395536" y="2276872"/>
            <a:ext cx="8568952" cy="3456384"/>
            <a:chOff x="395536" y="2276872"/>
            <a:chExt cx="8568952" cy="3456384"/>
          </a:xfrm>
          <a:effectLst>
            <a:outerShdw blurRad="50800" dist="38100" dir="16200000" rotWithShape="0">
              <a:prstClr val="black">
                <a:alpha val="40000"/>
              </a:prstClr>
            </a:outerShdw>
          </a:effectLst>
        </p:grpSpPr>
        <p:sp>
          <p:nvSpPr>
            <p:cNvPr id="16" name="線吹き出し 2 15"/>
            <p:cNvSpPr/>
            <p:nvPr/>
          </p:nvSpPr>
          <p:spPr>
            <a:xfrm>
              <a:off x="5004048" y="2276872"/>
              <a:ext cx="1368152" cy="432048"/>
            </a:xfrm>
            <a:prstGeom prst="callout2">
              <a:avLst>
                <a:gd name="adj1" fmla="val 105897"/>
                <a:gd name="adj2" fmla="val 17064"/>
                <a:gd name="adj3" fmla="val 138266"/>
                <a:gd name="adj4" fmla="val 6489"/>
                <a:gd name="adj5" fmla="val 349043"/>
                <a:gd name="adj6" fmla="val 1682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Saudi Arabia: </a:t>
              </a:r>
            </a:p>
            <a:p>
              <a:pPr>
                <a:lnSpc>
                  <a:spcPts val="900"/>
                </a:lnSpc>
              </a:pPr>
              <a:r>
                <a:rPr lang="en-US" altLang="ja-JP" sz="900" dirty="0" smtClean="0"/>
                <a:t>GIS for Vegetation, Satellite Image Analysis</a:t>
              </a:r>
              <a:endParaRPr lang="ja-JP" altLang="en-US" sz="900" dirty="0" smtClean="0"/>
            </a:p>
          </p:txBody>
        </p:sp>
        <p:sp>
          <p:nvSpPr>
            <p:cNvPr id="17" name="線吹き出し 2 16"/>
            <p:cNvSpPr/>
            <p:nvPr/>
          </p:nvSpPr>
          <p:spPr>
            <a:xfrm>
              <a:off x="7092280" y="2636912"/>
              <a:ext cx="1548000" cy="396000"/>
            </a:xfrm>
            <a:prstGeom prst="callout2">
              <a:avLst>
                <a:gd name="adj1" fmla="val 105681"/>
                <a:gd name="adj2" fmla="val 6956"/>
                <a:gd name="adj3" fmla="val 146429"/>
                <a:gd name="adj4" fmla="val -6938"/>
                <a:gd name="adj5" fmla="val 270062"/>
                <a:gd name="adj6" fmla="val -48752"/>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Bangladesh:</a:t>
              </a:r>
            </a:p>
            <a:p>
              <a:pPr>
                <a:lnSpc>
                  <a:spcPts val="900"/>
                </a:lnSpc>
              </a:pPr>
              <a:r>
                <a:rPr lang="en-US" altLang="ja-JP" sz="900" dirty="0" smtClean="0"/>
                <a:t>Survey &amp; Mapping, Water Resources Development, GIS</a:t>
              </a:r>
              <a:endParaRPr lang="ja-JP" altLang="en-US" sz="900" dirty="0"/>
            </a:p>
          </p:txBody>
        </p:sp>
        <p:sp>
          <p:nvSpPr>
            <p:cNvPr id="18" name="線吹き出し 2 17"/>
            <p:cNvSpPr/>
            <p:nvPr/>
          </p:nvSpPr>
          <p:spPr>
            <a:xfrm>
              <a:off x="395536" y="3573016"/>
              <a:ext cx="1008112" cy="288032"/>
            </a:xfrm>
            <a:prstGeom prst="callout2">
              <a:avLst>
                <a:gd name="adj1" fmla="val 59833"/>
                <a:gd name="adj2" fmla="val 103337"/>
                <a:gd name="adj3" fmla="val 112123"/>
                <a:gd name="adj4" fmla="val 118667"/>
                <a:gd name="adj5" fmla="val 209607"/>
                <a:gd name="adj6" fmla="val 184268"/>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1000"/>
                </a:lnSpc>
              </a:pPr>
              <a:r>
                <a:rPr lang="en-US" altLang="ja-JP" sz="1100" b="1" dirty="0" smtClean="0"/>
                <a:t>Nicaragua: </a:t>
              </a:r>
            </a:p>
            <a:p>
              <a:pPr>
                <a:lnSpc>
                  <a:spcPts val="1000"/>
                </a:lnSpc>
              </a:pPr>
              <a:r>
                <a:rPr lang="en-US" altLang="ja-JP" sz="900" dirty="0" smtClean="0"/>
                <a:t>Water System</a:t>
              </a:r>
            </a:p>
          </p:txBody>
        </p:sp>
        <p:sp>
          <p:nvSpPr>
            <p:cNvPr id="19" name="線吹き出し 2 18"/>
            <p:cNvSpPr/>
            <p:nvPr/>
          </p:nvSpPr>
          <p:spPr>
            <a:xfrm>
              <a:off x="1691680" y="3068960"/>
              <a:ext cx="936104" cy="432048"/>
            </a:xfrm>
            <a:prstGeom prst="callout2">
              <a:avLst>
                <a:gd name="adj1" fmla="val 103407"/>
                <a:gd name="adj2" fmla="val 72111"/>
                <a:gd name="adj3" fmla="val 140756"/>
                <a:gd name="adj4" fmla="val 74119"/>
                <a:gd name="adj5" fmla="val 202137"/>
                <a:gd name="adj6" fmla="val 9238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Dominica: </a:t>
              </a:r>
            </a:p>
            <a:p>
              <a:pPr>
                <a:lnSpc>
                  <a:spcPts val="900"/>
                </a:lnSpc>
              </a:pPr>
              <a:r>
                <a:rPr lang="en-US" altLang="ja-JP" sz="900" dirty="0" smtClean="0"/>
                <a:t>Refuse Disposal Management</a:t>
              </a:r>
            </a:p>
          </p:txBody>
        </p:sp>
        <p:sp>
          <p:nvSpPr>
            <p:cNvPr id="20" name="線吹き出し 2 19"/>
            <p:cNvSpPr/>
            <p:nvPr/>
          </p:nvSpPr>
          <p:spPr>
            <a:xfrm>
              <a:off x="7452320" y="3944974"/>
              <a:ext cx="1512168" cy="432000"/>
            </a:xfrm>
            <a:prstGeom prst="callout2">
              <a:avLst>
                <a:gd name="adj1" fmla="val 18750"/>
                <a:gd name="adj2" fmla="val -8333"/>
                <a:gd name="adj3" fmla="val 18750"/>
                <a:gd name="adj4" fmla="val -16667"/>
                <a:gd name="adj5" fmla="val 7912"/>
                <a:gd name="adj6" fmla="val -5164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Cambodia: </a:t>
              </a:r>
            </a:p>
            <a:p>
              <a:pPr>
                <a:lnSpc>
                  <a:spcPts val="900"/>
                </a:lnSpc>
              </a:pPr>
              <a:r>
                <a:rPr lang="en-US" altLang="ja-JP" sz="900" dirty="0" smtClean="0"/>
                <a:t>Digital Geographic Mapping,</a:t>
              </a:r>
            </a:p>
            <a:p>
              <a:pPr>
                <a:lnSpc>
                  <a:spcPts val="900"/>
                </a:lnSpc>
              </a:pPr>
              <a:r>
                <a:rPr lang="en-US" altLang="ja-JP" sz="900" dirty="0" smtClean="0"/>
                <a:t> GIS</a:t>
              </a:r>
              <a:endParaRPr lang="ja-JP" altLang="en-US" sz="900" dirty="0" smtClean="0"/>
            </a:p>
          </p:txBody>
        </p:sp>
        <p:sp>
          <p:nvSpPr>
            <p:cNvPr id="21" name="線吹き出し 2 20"/>
            <p:cNvSpPr/>
            <p:nvPr/>
          </p:nvSpPr>
          <p:spPr>
            <a:xfrm>
              <a:off x="5436096" y="4449030"/>
              <a:ext cx="1080120" cy="432048"/>
            </a:xfrm>
            <a:prstGeom prst="callout2">
              <a:avLst>
                <a:gd name="adj1" fmla="val -3659"/>
                <a:gd name="adj2" fmla="val 13637"/>
                <a:gd name="adj3" fmla="val -38518"/>
                <a:gd name="adj4" fmla="val -1728"/>
                <a:gd name="adj5" fmla="val -74244"/>
                <a:gd name="adj6" fmla="val -2294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Ethiopia:</a:t>
              </a:r>
            </a:p>
            <a:p>
              <a:pPr>
                <a:lnSpc>
                  <a:spcPts val="900"/>
                </a:lnSpc>
              </a:pPr>
              <a:r>
                <a:rPr lang="en-US" altLang="ja-JP" sz="900" dirty="0" smtClean="0"/>
                <a:t>Grand Water Development, GIS </a:t>
              </a:r>
            </a:p>
          </p:txBody>
        </p:sp>
        <p:sp>
          <p:nvSpPr>
            <p:cNvPr id="22" name="線吹き出し 2 21"/>
            <p:cNvSpPr/>
            <p:nvPr/>
          </p:nvSpPr>
          <p:spPr>
            <a:xfrm>
              <a:off x="5508104" y="5169110"/>
              <a:ext cx="1512168" cy="288032"/>
            </a:xfrm>
            <a:prstGeom prst="callout2">
              <a:avLst>
                <a:gd name="adj1" fmla="val 18750"/>
                <a:gd name="adj2" fmla="val -8333"/>
                <a:gd name="adj3" fmla="val -44743"/>
                <a:gd name="adj4" fmla="val -15956"/>
                <a:gd name="adj5" fmla="val -283397"/>
                <a:gd name="adj6" fmla="val -34573"/>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Uganda:</a:t>
              </a:r>
            </a:p>
            <a:p>
              <a:pPr>
                <a:lnSpc>
                  <a:spcPts val="900"/>
                </a:lnSpc>
              </a:pPr>
              <a:r>
                <a:rPr lang="en-US" altLang="ja-JP" sz="900" dirty="0" smtClean="0"/>
                <a:t>Digital Geographic Mapping</a:t>
              </a:r>
              <a:endParaRPr lang="en-US" altLang="ja-JP" sz="900" b="1" dirty="0" smtClean="0"/>
            </a:p>
          </p:txBody>
        </p:sp>
        <p:sp>
          <p:nvSpPr>
            <p:cNvPr id="23" name="線吹き出し 2 22"/>
            <p:cNvSpPr/>
            <p:nvPr/>
          </p:nvSpPr>
          <p:spPr>
            <a:xfrm>
              <a:off x="3419872" y="5301208"/>
              <a:ext cx="1728192" cy="432048"/>
            </a:xfrm>
            <a:prstGeom prst="callout2">
              <a:avLst>
                <a:gd name="adj1" fmla="val -18599"/>
                <a:gd name="adj2" fmla="val 29638"/>
                <a:gd name="adj3" fmla="val -80847"/>
                <a:gd name="adj4" fmla="val 17569"/>
                <a:gd name="adj5" fmla="val -86693"/>
                <a:gd name="adj6" fmla="val -1865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Brazil: </a:t>
              </a:r>
            </a:p>
            <a:p>
              <a:pPr>
                <a:lnSpc>
                  <a:spcPts val="900"/>
                </a:lnSpc>
              </a:pPr>
              <a:r>
                <a:rPr lang="en-US" altLang="ja-JP" sz="900" dirty="0" smtClean="0"/>
                <a:t>GIS &amp; Remote Sensing,</a:t>
              </a:r>
            </a:p>
            <a:p>
              <a:pPr>
                <a:lnSpc>
                  <a:spcPts val="900"/>
                </a:lnSpc>
              </a:pPr>
              <a:r>
                <a:rPr lang="en-US" altLang="ja-JP" sz="900" dirty="0" smtClean="0"/>
                <a:t>Survey for Environment Crimes</a:t>
              </a:r>
            </a:p>
          </p:txBody>
        </p:sp>
        <p:sp>
          <p:nvSpPr>
            <p:cNvPr id="24" name="線吹き出し 2 23"/>
            <p:cNvSpPr/>
            <p:nvPr/>
          </p:nvSpPr>
          <p:spPr>
            <a:xfrm>
              <a:off x="539552" y="4869160"/>
              <a:ext cx="1584176" cy="288032"/>
            </a:xfrm>
            <a:prstGeom prst="callout2">
              <a:avLst>
                <a:gd name="adj1" fmla="val 48629"/>
                <a:gd name="adj2" fmla="val 103034"/>
                <a:gd name="adj3" fmla="val 37424"/>
                <a:gd name="adj4" fmla="val 133408"/>
                <a:gd name="adj5" fmla="val 93827"/>
                <a:gd name="adj6" fmla="val 148904"/>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1000"/>
                </a:lnSpc>
              </a:pPr>
              <a:r>
                <a:rPr lang="en-US" altLang="ja-JP" sz="1100" b="1" dirty="0" smtClean="0"/>
                <a:t>Paraguay: </a:t>
              </a:r>
            </a:p>
            <a:p>
              <a:pPr>
                <a:lnSpc>
                  <a:spcPts val="1000"/>
                </a:lnSpc>
              </a:pPr>
              <a:r>
                <a:rPr lang="en-US" altLang="ja-JP" sz="900" dirty="0" smtClean="0"/>
                <a:t>Improvement of Rural Road</a:t>
              </a:r>
            </a:p>
          </p:txBody>
        </p:sp>
        <p:sp>
          <p:nvSpPr>
            <p:cNvPr id="25" name="線吹き出し 2 24"/>
            <p:cNvSpPr/>
            <p:nvPr/>
          </p:nvSpPr>
          <p:spPr>
            <a:xfrm>
              <a:off x="3131840" y="4221088"/>
              <a:ext cx="972000" cy="288032"/>
            </a:xfrm>
            <a:prstGeom prst="callout2">
              <a:avLst>
                <a:gd name="adj1" fmla="val -18599"/>
                <a:gd name="adj2" fmla="val 51432"/>
                <a:gd name="adj3" fmla="val -48478"/>
                <a:gd name="adj4" fmla="val 59699"/>
                <a:gd name="adj5" fmla="val -81714"/>
                <a:gd name="adj6" fmla="val 11602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1000"/>
                </a:lnSpc>
              </a:pPr>
              <a:r>
                <a:rPr lang="en-US" altLang="ja-JP" sz="1100" b="1" dirty="0" smtClean="0"/>
                <a:t>Burkina Faso:</a:t>
              </a:r>
            </a:p>
            <a:p>
              <a:pPr>
                <a:lnSpc>
                  <a:spcPts val="1000"/>
                </a:lnSpc>
              </a:pPr>
              <a:r>
                <a:rPr lang="en-US" altLang="ja-JP" sz="900" dirty="0" smtClean="0"/>
                <a:t>Forestry</a:t>
              </a:r>
              <a:endParaRPr lang="en-US" altLang="ja-JP" sz="900" b="1" dirty="0" smtClean="0"/>
            </a:p>
          </p:txBody>
        </p:sp>
        <p:sp>
          <p:nvSpPr>
            <p:cNvPr id="26" name="線吹き出し 2 25"/>
            <p:cNvSpPr/>
            <p:nvPr/>
          </p:nvSpPr>
          <p:spPr>
            <a:xfrm>
              <a:off x="755576" y="4160998"/>
              <a:ext cx="1296144" cy="432048"/>
            </a:xfrm>
            <a:prstGeom prst="callout2">
              <a:avLst>
                <a:gd name="adj1" fmla="val 51119"/>
                <a:gd name="adj2" fmla="val 99564"/>
                <a:gd name="adj3" fmla="val 63569"/>
                <a:gd name="adj4" fmla="val 114469"/>
                <a:gd name="adj5" fmla="val 75151"/>
                <a:gd name="adj6" fmla="val 15252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1000"/>
                </a:lnSpc>
              </a:pPr>
              <a:r>
                <a:rPr lang="en-US" altLang="ja-JP" sz="1100" b="1" dirty="0" smtClean="0"/>
                <a:t>Columbia: </a:t>
              </a:r>
            </a:p>
            <a:p>
              <a:pPr>
                <a:lnSpc>
                  <a:spcPts val="1000"/>
                </a:lnSpc>
              </a:pPr>
              <a:r>
                <a:rPr lang="en-US" altLang="ja-JP" sz="900" dirty="0" smtClean="0"/>
                <a:t>Geographic Data Base,</a:t>
              </a:r>
            </a:p>
            <a:p>
              <a:pPr>
                <a:lnSpc>
                  <a:spcPts val="1000"/>
                </a:lnSpc>
              </a:pPr>
              <a:r>
                <a:rPr lang="en-US" altLang="ja-JP" sz="900" dirty="0" smtClean="0"/>
                <a:t>Survey &amp; Mapping</a:t>
              </a:r>
            </a:p>
          </p:txBody>
        </p:sp>
        <p:sp>
          <p:nvSpPr>
            <p:cNvPr id="27" name="線吹き出し 2 26"/>
            <p:cNvSpPr/>
            <p:nvPr/>
          </p:nvSpPr>
          <p:spPr>
            <a:xfrm>
              <a:off x="2915816" y="2576822"/>
              <a:ext cx="1728192" cy="288032"/>
            </a:xfrm>
            <a:prstGeom prst="callout2">
              <a:avLst>
                <a:gd name="adj1" fmla="val 119592"/>
                <a:gd name="adj2" fmla="val 78192"/>
                <a:gd name="adj3" fmla="val 231638"/>
                <a:gd name="adj4" fmla="val 81685"/>
                <a:gd name="adj5" fmla="val 310449"/>
                <a:gd name="adj6" fmla="val 7720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Algeria:</a:t>
              </a:r>
            </a:p>
            <a:p>
              <a:pPr>
                <a:lnSpc>
                  <a:spcPts val="900"/>
                </a:lnSpc>
              </a:pPr>
              <a:r>
                <a:rPr lang="en-US" altLang="ja-JP" sz="900" dirty="0" smtClean="0"/>
                <a:t>Survey for East-West Expressway</a:t>
              </a:r>
              <a:endParaRPr lang="en-US" altLang="ja-JP" sz="900" b="1" dirty="0" smtClean="0"/>
            </a:p>
          </p:txBody>
        </p:sp>
        <p:sp>
          <p:nvSpPr>
            <p:cNvPr id="28" name="線吹き出し 2 27"/>
            <p:cNvSpPr/>
            <p:nvPr/>
          </p:nvSpPr>
          <p:spPr>
            <a:xfrm>
              <a:off x="7452320" y="4449030"/>
              <a:ext cx="1476000" cy="432048"/>
            </a:xfrm>
            <a:prstGeom prst="callout2">
              <a:avLst>
                <a:gd name="adj1" fmla="val 51119"/>
                <a:gd name="adj2" fmla="val -2502"/>
                <a:gd name="adj3" fmla="val 53609"/>
                <a:gd name="adj4" fmla="val -16667"/>
                <a:gd name="adj5" fmla="val 42782"/>
                <a:gd name="adj6" fmla="val -3792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Indonesia: </a:t>
              </a:r>
            </a:p>
            <a:p>
              <a:pPr>
                <a:lnSpc>
                  <a:spcPts val="900"/>
                </a:lnSpc>
              </a:pPr>
              <a:r>
                <a:rPr lang="en-US" altLang="ja-JP" sz="900" dirty="0" smtClean="0"/>
                <a:t>Environment Conservation,</a:t>
              </a:r>
            </a:p>
            <a:p>
              <a:pPr>
                <a:lnSpc>
                  <a:spcPts val="900"/>
                </a:lnSpc>
              </a:pPr>
              <a:r>
                <a:rPr lang="en-US" altLang="ja-JP" sz="900" dirty="0" smtClean="0"/>
                <a:t>National Park Management</a:t>
              </a:r>
              <a:endParaRPr lang="ja-JP" altLang="en-US" sz="900" dirty="0" smtClean="0"/>
            </a:p>
          </p:txBody>
        </p:sp>
        <p:sp>
          <p:nvSpPr>
            <p:cNvPr id="29" name="線吹き出し 2 28"/>
            <p:cNvSpPr/>
            <p:nvPr/>
          </p:nvSpPr>
          <p:spPr>
            <a:xfrm>
              <a:off x="2843808" y="3008870"/>
              <a:ext cx="1260000" cy="432000"/>
            </a:xfrm>
            <a:prstGeom prst="callout2">
              <a:avLst>
                <a:gd name="adj1" fmla="val 105907"/>
                <a:gd name="adj2" fmla="val 53993"/>
                <a:gd name="adj3" fmla="val 133299"/>
                <a:gd name="adj4" fmla="val 56758"/>
                <a:gd name="adj5" fmla="val 144873"/>
                <a:gd name="adj6" fmla="val 9847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Mauritania :</a:t>
              </a:r>
            </a:p>
            <a:p>
              <a:pPr>
                <a:lnSpc>
                  <a:spcPts val="900"/>
                </a:lnSpc>
              </a:pPr>
              <a:r>
                <a:rPr lang="en-US" altLang="ja-JP" sz="900" dirty="0" smtClean="0"/>
                <a:t>Geographic Data Base,</a:t>
              </a:r>
            </a:p>
            <a:p>
              <a:pPr>
                <a:lnSpc>
                  <a:spcPts val="900"/>
                </a:lnSpc>
              </a:pPr>
              <a:r>
                <a:rPr lang="en-US" altLang="ja-JP" sz="900" dirty="0" smtClean="0"/>
                <a:t>Survey &amp; Mapping</a:t>
              </a:r>
              <a:endParaRPr lang="en-US" altLang="ja-JP" sz="900" b="1" dirty="0" smtClean="0"/>
            </a:p>
          </p:txBody>
        </p:sp>
        <p:sp>
          <p:nvSpPr>
            <p:cNvPr id="30" name="線吹き出し 2 29"/>
            <p:cNvSpPr/>
            <p:nvPr/>
          </p:nvSpPr>
          <p:spPr>
            <a:xfrm>
              <a:off x="5724128" y="2852936"/>
              <a:ext cx="1224000" cy="288032"/>
            </a:xfrm>
            <a:prstGeom prst="callout2">
              <a:avLst>
                <a:gd name="adj1" fmla="val 108387"/>
                <a:gd name="adj2" fmla="val 11882"/>
                <a:gd name="adj3" fmla="val 171880"/>
                <a:gd name="adj4" fmla="val 1790"/>
                <a:gd name="adj5" fmla="val 243221"/>
                <a:gd name="adj6" fmla="val -15027"/>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Afghanistan:</a:t>
              </a:r>
            </a:p>
            <a:p>
              <a:pPr>
                <a:lnSpc>
                  <a:spcPts val="900"/>
                </a:lnSpc>
              </a:pPr>
              <a:r>
                <a:rPr lang="en-US" altLang="ja-JP" sz="900" dirty="0" smtClean="0"/>
                <a:t>Topographic Mapping</a:t>
              </a:r>
              <a:endParaRPr lang="en-US" altLang="ja-JP" sz="900" b="1" dirty="0" smtClean="0"/>
            </a:p>
          </p:txBody>
        </p:sp>
        <p:sp>
          <p:nvSpPr>
            <p:cNvPr id="31" name="線吹き出し 2 30"/>
            <p:cNvSpPr/>
            <p:nvPr/>
          </p:nvSpPr>
          <p:spPr>
            <a:xfrm>
              <a:off x="4355976" y="3717032"/>
              <a:ext cx="792088" cy="288000"/>
            </a:xfrm>
            <a:prstGeom prst="callout2">
              <a:avLst>
                <a:gd name="adj1" fmla="val -23939"/>
                <a:gd name="adj2" fmla="val 24262"/>
                <a:gd name="adj3" fmla="val -49552"/>
                <a:gd name="adj4" fmla="val 43091"/>
                <a:gd name="adj5" fmla="val -92408"/>
                <a:gd name="adj6" fmla="val 83714"/>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1000"/>
                </a:lnSpc>
              </a:pPr>
              <a:r>
                <a:rPr lang="en-US" altLang="ja-JP" sz="1100" b="1" dirty="0" smtClean="0"/>
                <a:t>Palestine:</a:t>
              </a:r>
            </a:p>
            <a:p>
              <a:pPr>
                <a:lnSpc>
                  <a:spcPts val="1000"/>
                </a:lnSpc>
              </a:pPr>
              <a:r>
                <a:rPr lang="en-US" altLang="ja-JP" sz="900" dirty="0" smtClean="0"/>
                <a:t>GIS</a:t>
              </a:r>
            </a:p>
          </p:txBody>
        </p:sp>
        <p:sp>
          <p:nvSpPr>
            <p:cNvPr id="32" name="線吹き出し 2 31"/>
            <p:cNvSpPr/>
            <p:nvPr/>
          </p:nvSpPr>
          <p:spPr>
            <a:xfrm>
              <a:off x="7452320" y="3429000"/>
              <a:ext cx="1368000" cy="288000"/>
            </a:xfrm>
            <a:prstGeom prst="callout2">
              <a:avLst>
                <a:gd name="adj1" fmla="val 18750"/>
                <a:gd name="adj2" fmla="val -8333"/>
                <a:gd name="adj3" fmla="val 18750"/>
                <a:gd name="adj4" fmla="val -38686"/>
                <a:gd name="adj5" fmla="val 131176"/>
                <a:gd name="adj6" fmla="val -7419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ts val="900"/>
                </a:lnSpc>
              </a:pPr>
              <a:r>
                <a:rPr lang="en-US" altLang="ja-JP" sz="1100" b="1" dirty="0" smtClean="0"/>
                <a:t>Myanmar: </a:t>
              </a:r>
            </a:p>
            <a:p>
              <a:pPr>
                <a:lnSpc>
                  <a:spcPts val="900"/>
                </a:lnSpc>
              </a:pPr>
              <a:r>
                <a:rPr lang="en-US" altLang="ja-JP" sz="900" dirty="0" smtClean="0"/>
                <a:t>Cyclone Damage Analysis</a:t>
              </a:r>
              <a:endParaRPr lang="ja-JP" altLang="en-US" sz="900" dirty="0" smtClean="0"/>
            </a:p>
          </p:txBody>
        </p:sp>
      </p:grpSp>
      <p:sp>
        <p:nvSpPr>
          <p:cNvPr id="33" name="テキスト ボックス 32"/>
          <p:cNvSpPr txBox="1"/>
          <p:nvPr/>
        </p:nvSpPr>
        <p:spPr>
          <a:xfrm>
            <a:off x="6588224" y="6525345"/>
            <a:ext cx="2232248" cy="307777"/>
          </a:xfrm>
          <a:prstGeom prst="rect">
            <a:avLst/>
          </a:prstGeom>
          <a:noFill/>
        </p:spPr>
        <p:txBody>
          <a:bodyPr wrap="square" rtlCol="0">
            <a:spAutoFit/>
          </a:bodyPr>
          <a:lstStyle/>
          <a:p>
            <a:r>
              <a:rPr kumimoji="1" lang="en-US" altLang="ja-JP" sz="1400" b="1" dirty="0" smtClean="0">
                <a:solidFill>
                  <a:schemeClr val="tx2"/>
                </a:solidFill>
                <a:latin typeface="+mj-lt"/>
              </a:rPr>
              <a:t>Data from</a:t>
            </a:r>
            <a:r>
              <a:rPr lang="ja-JP" altLang="en-US" sz="1400" b="1" dirty="0" smtClean="0">
                <a:solidFill>
                  <a:schemeClr val="tx2"/>
                </a:solidFill>
                <a:latin typeface="+mj-lt"/>
              </a:rPr>
              <a:t> </a:t>
            </a:r>
            <a:r>
              <a:rPr kumimoji="1" lang="en-US" altLang="ja-JP" sz="1400" b="1" dirty="0" smtClean="0">
                <a:solidFill>
                  <a:schemeClr val="tx2"/>
                </a:solidFill>
                <a:latin typeface="+mj-lt"/>
              </a:rPr>
              <a:t>2004 </a:t>
            </a:r>
            <a:r>
              <a:rPr kumimoji="1" lang="ja-JP" altLang="en-US" sz="1400" b="1" dirty="0" smtClean="0">
                <a:solidFill>
                  <a:schemeClr val="tx2"/>
                </a:solidFill>
                <a:latin typeface="+mj-lt"/>
              </a:rPr>
              <a:t>～</a:t>
            </a:r>
            <a:endParaRPr kumimoji="1" lang="ja-JP" altLang="en-US" sz="1400" b="1" dirty="0">
              <a:solidFill>
                <a:schemeClr val="tx2"/>
              </a:solidFill>
              <a:latin typeface="+mj-lt"/>
            </a:endParaRPr>
          </a:p>
        </p:txBody>
      </p:sp>
      <p:sp>
        <p:nvSpPr>
          <p:cNvPr id="34" name="スライド番号プレースホルダ 33"/>
          <p:cNvSpPr>
            <a:spLocks noGrp="1"/>
          </p:cNvSpPr>
          <p:nvPr>
            <p:ph type="sldNum" sz="quarter" idx="12"/>
          </p:nvPr>
        </p:nvSpPr>
        <p:spPr/>
        <p:txBody>
          <a:bodyPr/>
          <a:lstStyle/>
          <a:p>
            <a:fld id="{D8E651E9-9C47-45F9-AFF3-BB8A4C89013D}" type="slidenum">
              <a:rPr kumimoji="1" lang="ja-JP" altLang="en-US" smtClean="0"/>
              <a:pPr/>
              <a:t>9</a:t>
            </a:fld>
            <a:endParaRPr kumimoji="1" lang="ja-JP"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プレゼン用テンプレート（68期～）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テーマ2</Template>
  <TotalTime>1832</TotalTime>
  <Words>1416</Words>
  <Application>Microsoft Office PowerPoint</Application>
  <PresentationFormat>画面に合わせる (4:3)</PresentationFormat>
  <Paragraphs>309</Paragraphs>
  <Slides>35</Slides>
  <Notes>0</Notes>
  <HiddenSlides>0</HiddenSlides>
  <MMClips>0</MMClips>
  <ScaleCrop>false</ScaleCrop>
  <HeadingPairs>
    <vt:vector size="4" baseType="variant">
      <vt:variant>
        <vt:lpstr>テーマ</vt:lpstr>
      </vt:variant>
      <vt:variant>
        <vt:i4>1</vt:i4>
      </vt:variant>
      <vt:variant>
        <vt:lpstr>スライド タイトル</vt:lpstr>
      </vt:variant>
      <vt:variant>
        <vt:i4>35</vt:i4>
      </vt:variant>
    </vt:vector>
  </HeadingPairs>
  <TitlesOfParts>
    <vt:vector size="36" baseType="lpstr">
      <vt:lpstr>プレゼン用テンプレート（68期～）　　[1]</vt:lpstr>
      <vt:lpstr>スライド 1</vt:lpstr>
      <vt:lpstr>The Aim of my presentation</vt:lpstr>
      <vt:lpstr>Items of the presentation</vt:lpstr>
      <vt:lpstr>Company Overview</vt:lpstr>
      <vt:lpstr>Items of the presentation</vt:lpstr>
      <vt:lpstr>Geo-spatial Information System Segment</vt:lpstr>
      <vt:lpstr>スライド 7</vt:lpstr>
      <vt:lpstr>スライド 8</vt:lpstr>
      <vt:lpstr>スライド 9</vt:lpstr>
      <vt:lpstr>Introduction of AAS</vt:lpstr>
      <vt:lpstr>Wind atlas of Japan</vt:lpstr>
      <vt:lpstr>Magoishi small hydropower station</vt:lpstr>
      <vt:lpstr>Kitahara’s experience of  small hydropower in Myanmar</vt:lpstr>
      <vt:lpstr>Kitahara’s experience of  small hydropower in Myanmar</vt:lpstr>
      <vt:lpstr>Kitahara’s experience of  small hydropower in Myanmar</vt:lpstr>
      <vt:lpstr>Kitahara’s experience of  small hydropower in Myanmar</vt:lpstr>
      <vt:lpstr>Investigation of existing small hydropower device</vt:lpstr>
      <vt:lpstr>Kitahara’s experience of  small hydropower in Myanmar</vt:lpstr>
      <vt:lpstr>Kitahara’s experience of  small hydropower in Myanmar</vt:lpstr>
      <vt:lpstr>Kitahara’s experience of  small hydropower in Myanmar</vt:lpstr>
      <vt:lpstr>Why geo-spatial assessments are important</vt:lpstr>
      <vt:lpstr>Development process of the small hydropower</vt:lpstr>
      <vt:lpstr>Examples of Japanese potential map  of the small hydropower</vt:lpstr>
      <vt:lpstr>Examples of Japanese potential map  of the small hydropower</vt:lpstr>
      <vt:lpstr>Examples of Japanese potential map  of the small hydropower</vt:lpstr>
      <vt:lpstr>Why the method for hydro potential is different  from the ones for other technologies</vt:lpstr>
      <vt:lpstr>スライド 27</vt:lpstr>
      <vt:lpstr>Examples of Japanese feasibility study of the small hydropower</vt:lpstr>
      <vt:lpstr>Technical problems of site selection  of small hydropower in Myanmar</vt:lpstr>
      <vt:lpstr>The Potential map of small hydropower</vt:lpstr>
      <vt:lpstr>Site selection with higher accuracy</vt:lpstr>
      <vt:lpstr>Site selection with higher accuracy</vt:lpstr>
      <vt:lpstr>How the assessment can be done  (e.g. how much time and resources are required)</vt:lpstr>
      <vt:lpstr>Exact topographical data technology</vt:lpstr>
      <vt:lpstr>Summary of the 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タイトルタイトルタイトルタ</dc:title>
  <dc:creator>佐口 治</dc:creator>
  <cp:lastModifiedBy>佐口 治</cp:lastModifiedBy>
  <cp:revision>112</cp:revision>
  <dcterms:created xsi:type="dcterms:W3CDTF">2015-07-24T10:38:34Z</dcterms:created>
  <dcterms:modified xsi:type="dcterms:W3CDTF">2015-07-27T11:57:32Z</dcterms:modified>
</cp:coreProperties>
</file>